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71" r:id="rId8"/>
    <p:sldId id="276" r:id="rId9"/>
    <p:sldId id="295" r:id="rId10"/>
    <p:sldId id="296" r:id="rId11"/>
    <p:sldId id="299" r:id="rId12"/>
    <p:sldId id="297" r:id="rId13"/>
    <p:sldId id="298" r:id="rId14"/>
    <p:sldId id="289" r:id="rId15"/>
    <p:sldId id="290" r:id="rId16"/>
    <p:sldId id="291" r:id="rId17"/>
    <p:sldId id="294" r:id="rId18"/>
    <p:sldId id="292" r:id="rId19"/>
    <p:sldId id="293" r:id="rId20"/>
    <p:sldId id="303" r:id="rId21"/>
    <p:sldId id="304" r:id="rId22"/>
    <p:sldId id="305" r:id="rId23"/>
    <p:sldId id="278" r:id="rId24"/>
    <p:sldId id="285" r:id="rId25"/>
    <p:sldId id="272" r:id="rId26"/>
    <p:sldId id="286" r:id="rId27"/>
    <p:sldId id="287" r:id="rId28"/>
    <p:sldId id="288" r:id="rId29"/>
    <p:sldId id="282" r:id="rId30"/>
    <p:sldId id="274" r:id="rId31"/>
    <p:sldId id="273" r:id="rId32"/>
    <p:sldId id="283" r:id="rId33"/>
    <p:sldId id="284" r:id="rId34"/>
    <p:sldId id="306" r:id="rId35"/>
    <p:sldId id="307" r:id="rId36"/>
    <p:sldId id="308" r:id="rId37"/>
    <p:sldId id="309" r:id="rId38"/>
    <p:sldId id="280" r:id="rId39"/>
    <p:sldId id="310" r:id="rId40"/>
    <p:sldId id="311" r:id="rId41"/>
    <p:sldId id="312" r:id="rId42"/>
    <p:sldId id="313" r:id="rId43"/>
    <p:sldId id="300" r:id="rId44"/>
    <p:sldId id="301" r:id="rId45"/>
    <p:sldId id="302" r:id="rId46"/>
    <p:sldId id="261" r:id="rId47"/>
    <p:sldId id="265" r:id="rId48"/>
    <p:sldId id="263" r:id="rId49"/>
    <p:sldId id="267" r:id="rId50"/>
    <p:sldId id="268" r:id="rId51"/>
    <p:sldId id="266" r:id="rId52"/>
    <p:sldId id="264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3771900"/>
            <a:ext cx="7696200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A568-3E6A-6945-877F-80A7989A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5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771900"/>
            <a:ext cx="3771900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368A7-8A72-704F-BE0F-787541CF2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0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24300" y="3771900"/>
            <a:ext cx="3771900" cy="2857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EBF69-6539-B642-AA30-300773CB9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338B3-305A-7248-AB6B-1D981EE91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3293-0355-4B49-AF93-2EB7A52F85AF}" type="datetimeFigureOut">
              <a:rPr lang="en-US" smtClean="0"/>
              <a:t>2014-05-29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35BF-07C3-B84B-AACF-7B4159FC46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rvill.clara.net/altenerg/hydro.htm" TargetMode="External"/><Relationship Id="rId3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Energy Conservation: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Alternative Energy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609600"/>
            <a:ext cx="5029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How Wind Power 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2285999"/>
            <a:ext cx="7942289" cy="42872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The Sun heats our atmosphere unevenly, so some patches become warmer than others</a:t>
            </a:r>
            <a:r>
              <a:rPr lang="en-US" sz="2800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Arial" charset="0"/>
                <a:ea typeface="+mn-ea"/>
                <a:cs typeface="+mn-cs"/>
              </a:rPr>
              <a:t>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These warm patches of air rise, other air blows in to replace them - and we feel a wind blowing</a:t>
            </a:r>
            <a:r>
              <a:rPr lang="en-US" sz="2800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We can use the energy in the wind by building a tall tower, with a large </a:t>
            </a:r>
            <a:r>
              <a:rPr lang="en-US" sz="2800" dirty="0" smtClean="0">
                <a:latin typeface="Arial" charset="0"/>
                <a:ea typeface="+mn-ea"/>
                <a:cs typeface="+mn-cs"/>
              </a:rPr>
              <a:t>propeller 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on the </a:t>
            </a:r>
          </a:p>
        </p:txBody>
      </p:sp>
      <p:pic>
        <p:nvPicPr>
          <p:cNvPr id="37891" name="Picture 4" descr="C:\Documents and Settings\ssnipes\My Documents\My Pictures\wind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0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066800"/>
            <a:ext cx="4572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Is Wind Power Renewable?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3200400"/>
            <a:ext cx="7543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40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Wind power </a:t>
            </a:r>
            <a:r>
              <a:rPr lang="en-US" sz="4000" b="1" u="sng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en-US" sz="40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 renewable.</a:t>
            </a:r>
            <a:r>
              <a:rPr lang="en-US" sz="4000" b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sz="4000" b="1">
              <a:ea typeface="+mn-ea"/>
              <a:cs typeface="+mn-cs"/>
            </a:endParaRPr>
          </a:p>
        </p:txBody>
      </p:sp>
      <p:pic>
        <p:nvPicPr>
          <p:cNvPr id="40963" name="Picture 4" descr="C:\Documents and Settings\ssnipes\My Documents\My Pictures\Windfa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582988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90600" y="4191000"/>
            <a:ext cx="73152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4000" b="1">
                <a:latin typeface="Arial" charset="0"/>
                <a:cs typeface="+mn-cs"/>
              </a:rPr>
              <a:t>Winds will keep on blowing, it makes sense to use them.</a:t>
            </a:r>
            <a:endParaRPr lang="en-US" sz="4000" b="1"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3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 advAuto="3000"/>
      <p:bldP spid="2458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C:\Documents and Settings\ssnipes\My Documents\My Pictures\Altamont_L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330"/>
            <a:ext cx="3203575" cy="523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Advantages to Wind power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59113" y="1417638"/>
            <a:ext cx="5824537" cy="5024867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Wind is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free</a:t>
            </a:r>
            <a:r>
              <a:rPr lang="en-US" dirty="0">
                <a:latin typeface="Arial" charset="0"/>
                <a:ea typeface="+mn-ea"/>
                <a:cs typeface="+mn-cs"/>
              </a:rPr>
              <a:t>, wind farms need no fuel.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Produces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no waste or greenhouse gases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land beneath</a:t>
            </a:r>
            <a:r>
              <a:rPr lang="en-US" dirty="0">
                <a:latin typeface="Arial" charset="0"/>
                <a:ea typeface="+mn-ea"/>
                <a:cs typeface="+mn-cs"/>
              </a:rPr>
              <a:t> can usually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still be used for farming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Wind farms can be tourist attractions.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A good method of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supplying energy to remote areas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5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:\Documents and Settings\ssnipes\My Documents\My Pictures\windfar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59" y="956260"/>
            <a:ext cx="1726078" cy="262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Disadvantages of Wind Power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9020"/>
            <a:ext cx="7395505" cy="546757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The wind is not always predictable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some days have no wind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</a:t>
            </a:r>
            <a:endParaRPr lang="en-US" sz="28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Suitable areas for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wind farms 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are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often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near the coast, where land 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is expensive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Can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kill birds 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- migrating flocks tend to like strong winds. Splat! </a:t>
            </a:r>
            <a:endParaRPr lang="en-US" sz="28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Noisy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A wind generator makes a constant, low, "swooshing" noise day and night.</a:t>
            </a:r>
            <a:endParaRPr lang="en-US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2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09600"/>
            <a:ext cx="411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Solar Power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94512" y="2146147"/>
            <a:ext cx="8382000" cy="4114800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ea typeface="+mn-ea"/>
              </a:rPr>
              <a:t>                         Solar Cells</a:t>
            </a:r>
            <a:r>
              <a:rPr lang="en-US" sz="3200" dirty="0">
                <a:solidFill>
                  <a:srgbClr val="000000"/>
                </a:solidFill>
                <a:latin typeface="Arial" charset="0"/>
                <a:ea typeface="+mn-ea"/>
              </a:rPr>
              <a:t> </a:t>
            </a:r>
            <a:r>
              <a:rPr lang="en-US" sz="3200" dirty="0">
                <a:latin typeface="Arial" charset="0"/>
                <a:ea typeface="+mn-ea"/>
              </a:rPr>
              <a:t>really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dirty="0">
                <a:latin typeface="Arial" charset="0"/>
                <a:ea typeface="+mn-ea"/>
              </a:rPr>
              <a:t>                        called photovoltaic" or "photoelectric" cells) convert light directly into electricity. </a:t>
            </a:r>
            <a:endParaRPr lang="en-US" sz="32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In a sunny climate, you can get enough power to run a 100W light bulb from just one square meter of solar panel.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0723" name="Picture 4" descr="C:\Documents and Settings\ssnipes\My Documents\My Pictures\photovolta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114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810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Solar Water Heating</a:t>
            </a:r>
            <a:endParaRPr lang="en-US">
              <a:latin typeface="Arial" charset="0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77724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</a:rPr>
              <a:t>H</a:t>
            </a:r>
            <a:r>
              <a:rPr lang="en-US" dirty="0" smtClean="0">
                <a:latin typeface="Arial" charset="0"/>
                <a:ea typeface="+mn-ea"/>
                <a:cs typeface="+mn-cs"/>
              </a:rPr>
              <a:t>eat </a:t>
            </a:r>
            <a:r>
              <a:rPr lang="en-US" dirty="0">
                <a:latin typeface="Arial" charset="0"/>
                <a:ea typeface="+mn-ea"/>
                <a:cs typeface="+mn-cs"/>
              </a:rPr>
              <a:t>from the Sun is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   used to heat water in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   glass panels on your roof</a:t>
            </a:r>
            <a:r>
              <a:rPr lang="en-US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Solar heating is worthwhile in places like California and Australia, where you get lots of sunshine.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1747" name="Picture 4" descr="C:\Documents and Settings\ssnipes\My Documents\My Pictures\solarhot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22738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1447800"/>
            <a:ext cx="3352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Solar Furnaces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343400"/>
            <a:ext cx="89916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</a:rPr>
              <a:t>U</a:t>
            </a:r>
            <a:r>
              <a:rPr lang="en-US" dirty="0" smtClean="0">
                <a:latin typeface="Arial" charset="0"/>
                <a:ea typeface="+mn-ea"/>
                <a:cs typeface="+mn-cs"/>
              </a:rPr>
              <a:t>se </a:t>
            </a:r>
            <a:r>
              <a:rPr lang="en-US" dirty="0">
                <a:latin typeface="Arial" charset="0"/>
                <a:ea typeface="+mn-ea"/>
                <a:cs typeface="+mn-cs"/>
              </a:rPr>
              <a:t>a huge array of mirrors to concentrate the Sun's energy into a small space and produce very high temperatures.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2771" name="Picture 5" descr="C:\Documents and Settings\ssnipes\My Documents\My Pictures\solar furnac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376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47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Is Solar Power Renewable?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6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Solar power </a:t>
            </a:r>
            <a:r>
              <a:rPr lang="en-US" sz="3600" b="1" u="sng">
                <a:solidFill>
                  <a:schemeClr val="accent1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en-US" sz="36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 renewable.</a:t>
            </a:r>
            <a:r>
              <a:rPr lang="en-US" b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b="1">
              <a:latin typeface="Arial" charset="0"/>
              <a:ea typeface="+mn-ea"/>
              <a:cs typeface="+mn-cs"/>
            </a:endParaRPr>
          </a:p>
        </p:txBody>
      </p:sp>
      <p:pic>
        <p:nvPicPr>
          <p:cNvPr id="35843" name="Picture 4" descr="C:\Documents and Settings\ssnipes\My Documents\My Pictures\P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3175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8077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b="1">
                <a:latin typeface="Arial" charset="0"/>
                <a:cs typeface="+mn-cs"/>
              </a:rPr>
              <a:t>The Sun will keep on shining anyway, so it makes sense to use it. </a:t>
            </a:r>
          </a:p>
          <a:p>
            <a:pPr>
              <a:spcBef>
                <a:spcPct val="50000"/>
              </a:spcBef>
              <a:defRPr/>
            </a:pPr>
            <a:endParaRPr lang="en-US" sz="3200" b="1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 advAuto="3000"/>
      <p:bldP spid="5018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Advantages to solar power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Solar energy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is free 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- it needs no fuel and produces no waste or pollution</a:t>
            </a:r>
            <a:r>
              <a:rPr lang="en-US" sz="2800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In sunny countries, solar power can be used where there is no easy way to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get electricity to a remote place. </a:t>
            </a:r>
            <a:endParaRPr lang="en-US" sz="2800" dirty="0" smtClean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Handy for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low-power uses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 such as solar powered garden lights and battery chargers</a:t>
            </a:r>
            <a:br>
              <a:rPr lang="en-US" sz="2800" dirty="0">
                <a:latin typeface="Arial" charset="0"/>
                <a:ea typeface="+mn-ea"/>
                <a:cs typeface="+mn-cs"/>
              </a:rPr>
            </a:br>
            <a:endParaRPr lang="en-US" sz="2800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4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581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Disadvantages to Solar Power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62200"/>
            <a:ext cx="8001000" cy="41148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Doesn't work at night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Very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expensive to build </a:t>
            </a:r>
            <a:r>
              <a:rPr lang="en-US" dirty="0">
                <a:latin typeface="Arial" charset="0"/>
                <a:ea typeface="+mn-ea"/>
                <a:cs typeface="+mn-cs"/>
              </a:rPr>
              <a:t>solar power stations.</a:t>
            </a:r>
            <a:br>
              <a:rPr lang="en-US" dirty="0">
                <a:latin typeface="Arial" charset="0"/>
                <a:ea typeface="+mn-ea"/>
                <a:cs typeface="+mn-cs"/>
              </a:rPr>
            </a:br>
            <a:r>
              <a:rPr lang="en-US" dirty="0">
                <a:latin typeface="Arial" charset="0"/>
                <a:ea typeface="+mn-ea"/>
                <a:cs typeface="+mn-cs"/>
              </a:rPr>
              <a:t>Solar cells cost a great deal compared to the amount of electricity they'll produce in their lifetime.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Can be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unreliable</a:t>
            </a:r>
            <a:r>
              <a:rPr lang="en-US" dirty="0">
                <a:latin typeface="Arial" charset="0"/>
                <a:ea typeface="+mn-ea"/>
                <a:cs typeface="+mn-cs"/>
              </a:rPr>
              <a:t> unless you're in a very sunny climate.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4819" name="Picture 4" descr="C:\Documents and Settings\ssnipes\My Documents\My Pictures\solarpan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37719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8" y="204801"/>
            <a:ext cx="8870932" cy="6653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441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Geothermal Power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</a:rPr>
              <a:t>                                </a:t>
            </a:r>
            <a:r>
              <a:rPr lang="en-US" sz="3200" dirty="0">
                <a:latin typeface="Arial" charset="0"/>
                <a:ea typeface="+mn-ea"/>
              </a:rPr>
              <a:t>Hot rocks underground heat           	                               water to produce steam. </a:t>
            </a:r>
            <a:br>
              <a:rPr lang="en-US" sz="3200" dirty="0">
                <a:latin typeface="Arial" charset="0"/>
                <a:ea typeface="+mn-ea"/>
              </a:rPr>
            </a:br>
            <a:r>
              <a:rPr lang="en-US" sz="3200" dirty="0">
                <a:latin typeface="Arial" charset="0"/>
                <a:ea typeface="+mn-ea"/>
              </a:rPr>
              <a:t>We drill holes down to the hot region, steam comes up, is purified and used to drive turbines, which drive electric generators.</a:t>
            </a:r>
            <a:r>
              <a:rPr lang="en-US" dirty="0">
                <a:latin typeface="Arial" charset="0"/>
                <a:ea typeface="+mn-ea"/>
              </a:rPr>
              <a:t> </a:t>
            </a:r>
            <a:endParaRPr lang="en-US" dirty="0" smtClean="0">
              <a:latin typeface="Arial" charset="0"/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There may be natural "groundwater" in the hot rocks anyway, or we may need to drill more holes and pump water down to them.</a:t>
            </a:r>
          </a:p>
        </p:txBody>
      </p:sp>
      <p:pic>
        <p:nvPicPr>
          <p:cNvPr id="50179" name="Picture 4" descr="C:\Documents and Settings\ssnipes\My Documents\My Pictures\geo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4290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6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8768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Advantages to Geothermal Power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Geothermal energy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does not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    produce any pollution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and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     does not contribute to the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     greenhouse effect.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power stations do not take up much room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so there is not much impact on the environment.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No fuel is needed.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Once you've built a geothermal power station, the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energy is almost free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</a:t>
            </a:r>
            <a:br>
              <a:rPr lang="en-US" sz="2800" dirty="0">
                <a:latin typeface="Arial" charset="0"/>
                <a:ea typeface="+mn-ea"/>
                <a:cs typeface="+mn-cs"/>
              </a:rPr>
            </a:br>
            <a:r>
              <a:rPr lang="en-US" sz="2800" dirty="0">
                <a:latin typeface="Arial" charset="0"/>
                <a:ea typeface="+mn-ea"/>
                <a:cs typeface="+mn-cs"/>
              </a:rPr>
              <a:t>It may need a little energy to run a pump, but this can be taken from the energy being generated.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51203" name="Picture 4" descr="C:\Documents and Settings\ssnipes\My Documents\My Pictures\geo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26035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3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46482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Disadvantages to Geothermal Power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4600"/>
            <a:ext cx="9144000" cy="4114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The big problem is that there are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not many places where you can build 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a geothermal power station. </a:t>
            </a:r>
            <a:br>
              <a:rPr lang="en-US" sz="2800" dirty="0">
                <a:latin typeface="Arial" charset="0"/>
                <a:ea typeface="+mn-ea"/>
                <a:cs typeface="+mn-cs"/>
              </a:rPr>
            </a:br>
            <a:r>
              <a:rPr lang="en-US" sz="2800" dirty="0">
                <a:latin typeface="Arial" charset="0"/>
                <a:ea typeface="+mn-ea"/>
                <a:cs typeface="+mn-cs"/>
              </a:rPr>
              <a:t>You need hot rocks of a suitable type, at a depth where we can drill down to them. </a:t>
            </a:r>
            <a:br>
              <a:rPr lang="en-US" sz="2800" dirty="0">
                <a:latin typeface="Arial" charset="0"/>
                <a:ea typeface="+mn-ea"/>
                <a:cs typeface="+mn-cs"/>
              </a:rPr>
            </a:br>
            <a:r>
              <a:rPr lang="en-US" sz="2800" dirty="0">
                <a:latin typeface="Arial" charset="0"/>
                <a:ea typeface="+mn-ea"/>
                <a:cs typeface="+mn-cs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type of rock above is also important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it must be of a type that we can easily drill through.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Sometimes a geothermal site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may "run out of steam"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perhaps for decades.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Hazardous gases and minerals may come up from underground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and can be difficult to safely dispose of.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52227" name="Picture 4" descr="C:\Documents and Settings\ssnipes\My Documents\My Pictures\geothermal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29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01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chemeClr val="tx1"/>
                </a:solidFill>
                <a:cs typeface="+mj-cs"/>
              </a:rPr>
              <a:t>  </a:t>
            </a:r>
            <a:r>
              <a:rPr lang="en-US" sz="4800" smtClean="0">
                <a:solidFill>
                  <a:schemeClr val="tx1"/>
                </a:solidFill>
                <a:latin typeface="Berlin Sans FB Demi" charset="0"/>
                <a:cs typeface="+mj-cs"/>
              </a:rPr>
              <a:t>GEOTHERMAL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572000" cy="5638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sz="2000" dirty="0" smtClean="0">
              <a:latin typeface="Arial Black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4400" dirty="0" smtClean="0">
                <a:latin typeface="Berlin Sans FB Demi" charset="0"/>
                <a:cs typeface="+mn-cs"/>
              </a:rPr>
              <a:t>Energy from Earth</a:t>
            </a:r>
            <a:r>
              <a:rPr lang="ja-JP" altLang="en-US" sz="4400" dirty="0" smtClean="0">
                <a:latin typeface="Arial"/>
                <a:cs typeface="+mn-cs"/>
              </a:rPr>
              <a:t>’</a:t>
            </a:r>
            <a:r>
              <a:rPr lang="en-US" sz="4400" dirty="0" smtClean="0">
                <a:latin typeface="Berlin Sans FB Demi" charset="0"/>
                <a:cs typeface="+mn-cs"/>
              </a:rPr>
              <a:t>s heat.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800" dirty="0" smtClean="0">
              <a:latin typeface="Berlin Sans FB Demi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800" dirty="0" smtClean="0">
              <a:latin typeface="Berlin Sans FB Demi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800" dirty="0" smtClean="0">
              <a:latin typeface="Berlin Sans FB Demi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4400" dirty="0" smtClean="0">
                <a:latin typeface="Berlin Sans FB Demi" charset="0"/>
                <a:cs typeface="+mn-cs"/>
              </a:rPr>
              <a:t>renewable</a:t>
            </a:r>
            <a:endParaRPr lang="en-US" sz="4400" dirty="0" smtClean="0">
              <a:latin typeface="Berlin Sans FB Demi" charset="0"/>
              <a:cs typeface="+mn-cs"/>
            </a:endParaRPr>
          </a:p>
        </p:txBody>
      </p:sp>
      <p:pic>
        <p:nvPicPr>
          <p:cNvPr id="46088" name="Picture 8" descr="geothermal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373" y="1472198"/>
            <a:ext cx="3314700" cy="4419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6089" name="Picture 9" descr="geothermal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3475" y="2971800"/>
            <a:ext cx="2930525" cy="3886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43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403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Nuclear Power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43200"/>
            <a:ext cx="77724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Nuclear power is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   generated using Uranium, which is a metal mined in various parts of the world.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Nuclear power produces around 11% of the world's energy </a:t>
            </a:r>
            <a:r>
              <a:rPr lang="en-US" sz="2800" dirty="0" smtClean="0">
                <a:latin typeface="Arial" charset="0"/>
                <a:ea typeface="+mn-ea"/>
                <a:cs typeface="+mn-cs"/>
              </a:rPr>
              <a:t>needs</a:t>
            </a:r>
            <a:r>
              <a:rPr lang="en-US" sz="2800" dirty="0">
                <a:latin typeface="Arial" charset="0"/>
              </a:rPr>
              <a:t>.</a:t>
            </a:r>
            <a:endParaRPr lang="en-US" sz="2800" dirty="0">
              <a:ea typeface="+mn-ea"/>
              <a:cs typeface="+mn-cs"/>
            </a:endParaRPr>
          </a:p>
        </p:txBody>
      </p:sp>
      <p:pic>
        <p:nvPicPr>
          <p:cNvPr id="24579" name="Picture 4" descr="C:\Documents and Settings\ssnipes\My Documents\My Pictures\nuclear powerpla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2783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52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chemeClr val="tx1"/>
                </a:solidFill>
                <a:cs typeface="+mj-cs"/>
              </a:rPr>
              <a:t>     </a:t>
            </a:r>
            <a:r>
              <a:rPr lang="en-US" sz="5400" smtClean="0">
                <a:solidFill>
                  <a:schemeClr val="tx1"/>
                </a:solidFill>
                <a:latin typeface="Berlin Sans FB Demi" charset="0"/>
                <a:cs typeface="+mj-cs"/>
              </a:rPr>
              <a:t>NUCLEAR ENERGY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886200" y="1143000"/>
            <a:ext cx="5257800" cy="5715000"/>
          </a:xfrm>
        </p:spPr>
        <p:txBody>
          <a:bodyPr>
            <a:normAutofit/>
          </a:bodyPr>
          <a:lstStyle/>
          <a:p>
            <a:pPr marL="0" indent="0" algn="ctr" eaLnBrk="1" hangingPunct="1">
              <a:buFontTx/>
              <a:buNone/>
              <a:defRPr/>
            </a:pPr>
            <a:endParaRPr lang="en-US" sz="700" dirty="0" smtClean="0">
              <a:latin typeface="Berlin Sans FB Demi" charset="0"/>
              <a:cs typeface="+mn-cs"/>
            </a:endParaRPr>
          </a:p>
          <a:p>
            <a:pPr marL="0" indent="0" algn="ctr">
              <a:buNone/>
              <a:defRPr/>
            </a:pPr>
            <a:r>
              <a:rPr lang="en-US" sz="4000" dirty="0" smtClean="0">
                <a:latin typeface="Berlin Sans FB Demi" charset="0"/>
                <a:cs typeface="+mn-cs"/>
              </a:rPr>
              <a:t>Nuclear energy is a nonrenewable resource because once </a:t>
            </a:r>
            <a:r>
              <a:rPr lang="en-US" sz="4000" dirty="0" smtClean="0">
                <a:latin typeface="Berlin Sans FB Demi" charset="0"/>
              </a:rPr>
              <a:t>we have dug up all the Earth’s Uranium there isn’t anymore.</a:t>
            </a:r>
            <a:endParaRPr lang="en-US" sz="700" dirty="0" smtClean="0">
              <a:latin typeface="Berlin Sans FB Demi" charset="0"/>
              <a:cs typeface="+mn-cs"/>
            </a:endParaRPr>
          </a:p>
        </p:txBody>
      </p:sp>
      <p:pic>
        <p:nvPicPr>
          <p:cNvPr id="56328" name="Picture 8" descr="nuclearpwrplan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3733800" cy="24669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6329" name="Picture 9" descr="nuclearpwrplan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733800"/>
            <a:ext cx="3743325" cy="2857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86200"/>
            <a:ext cx="86106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The reactor uses Uranium rods as fuel, and the heat is generated by </a:t>
            </a:r>
            <a:r>
              <a:rPr lang="en-US" b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nuclear fission</a:t>
            </a:r>
            <a:r>
              <a:rPr lang="en-US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 Neutrons smash into the nucleus of the uranium atoms, which split roughly in half and release energy in the form of heat. </a:t>
            </a:r>
            <a:endParaRPr lang="en-US">
              <a:solidFill>
                <a:schemeClr val="tx2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26626" name="Picture 5" descr="C:\Documents and Settings\ssnipes\My Documents\My Pictures\fis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63391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9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Advantages to Using Nuclear Power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8229600" cy="4114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Nuclear power costs about the same as coal, so it's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not expensive to make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Does not produce smoke or carbon dioxide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so it does not contribute to the greenhouse effect.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Produces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huge amounts of energy from small amounts of fuel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Produces small amounts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	of waste.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Nuclear power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is reliable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27651" name="Picture 4" descr="C:\Documents and Settings\ssnipes\My Documents\My Pictures\san onof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68" y="4537075"/>
            <a:ext cx="3802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Disadvantages of Nuclear Power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4582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Although not much waste is produced, it is very,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very dangerous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br>
              <a:rPr lang="en-US" dirty="0">
                <a:latin typeface="Arial" charset="0"/>
                <a:ea typeface="+mn-ea"/>
                <a:cs typeface="+mn-cs"/>
              </a:rPr>
            </a:br>
            <a:r>
              <a:rPr lang="en-US" dirty="0">
                <a:latin typeface="Arial" charset="0"/>
                <a:ea typeface="+mn-ea"/>
                <a:cs typeface="+mn-cs"/>
              </a:rPr>
              <a:t>It must be sealed up and buried for many years to allow 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radioactivity</a:t>
            </a:r>
            <a:r>
              <a:rPr lang="en-US" dirty="0">
                <a:latin typeface="Arial" charset="0"/>
                <a:ea typeface="+mn-ea"/>
                <a:cs typeface="+mn-cs"/>
              </a:rPr>
              <a:t> to die away. </a:t>
            </a:r>
            <a:br>
              <a:rPr lang="en-US" dirty="0">
                <a:latin typeface="Arial" charset="0"/>
                <a:ea typeface="+mn-ea"/>
                <a:cs typeface="+mn-cs"/>
              </a:rPr>
            </a:b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8675" name="Picture 4" descr="C:\Documents and Settings\ssnipes\My Documents\My Pictures\drycasksto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0"/>
            <a:ext cx="32813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4343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Fossil Fuels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305800" cy="3336925"/>
          </a:xfrm>
        </p:spPr>
        <p:txBody>
          <a:bodyPr/>
          <a:lstStyle/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Arial" charset="0"/>
              </a:rPr>
              <a:t>Coal, Oil and Gas </a:t>
            </a:r>
            <a:r>
              <a:rPr lang="en-US" sz="2400" dirty="0" smtClean="0">
                <a:latin typeface="Arial" charset="0"/>
              </a:rPr>
              <a:t>are called </a:t>
            </a:r>
            <a:r>
              <a:rPr lang="en-US" sz="2400" dirty="0">
                <a:latin typeface="Arial" charset="0"/>
              </a:rPr>
              <a:t>"fossil </a:t>
            </a:r>
            <a:r>
              <a:rPr lang="en-US" sz="2400" dirty="0" smtClean="0">
                <a:latin typeface="Arial" charset="0"/>
              </a:rPr>
              <a:t>fuels” because </a:t>
            </a:r>
            <a:r>
              <a:rPr lang="en-US" sz="2400" dirty="0">
                <a:latin typeface="Arial" charset="0"/>
              </a:rPr>
              <a:t>they have </a:t>
            </a:r>
            <a:r>
              <a:rPr lang="en-US" sz="2400" dirty="0" smtClean="0">
                <a:latin typeface="Arial" charset="0"/>
              </a:rPr>
              <a:t>been formed </a:t>
            </a:r>
            <a:r>
              <a:rPr lang="en-US" sz="2400" dirty="0">
                <a:latin typeface="Arial" charset="0"/>
              </a:rPr>
              <a:t>from the fossilized remains of prehistoric plants and animals. </a:t>
            </a:r>
            <a:endParaRPr lang="en-US" sz="2400" dirty="0"/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Arial" charset="0"/>
              </a:rPr>
              <a:t>They provide around 66% of the world's electrical power, and 95% of the world's total energy demands</a:t>
            </a:r>
            <a:endParaRPr lang="en-US" sz="2400" dirty="0"/>
          </a:p>
        </p:txBody>
      </p:sp>
      <p:pic>
        <p:nvPicPr>
          <p:cNvPr id="16387" name="Picture 5" descr="C:\Documents and Settings\ssnipes\My Documents\My Pictures\fossil f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2986088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1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Energy Usage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38" y="1600200"/>
            <a:ext cx="44577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Berlin Sans FB Demi" charset="0"/>
                <a:cs typeface="+mj-cs"/>
              </a:rPr>
              <a:t>HOW IS COAL MADE ???</a:t>
            </a:r>
          </a:p>
        </p:txBody>
      </p:sp>
      <p:pic>
        <p:nvPicPr>
          <p:cNvPr id="10247" name="Picture 7" descr="coalformation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179" y="1417638"/>
            <a:ext cx="8128621" cy="53256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56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atin typeface="Berlin Sans FB Demi" charset="0"/>
              </a:rPr>
              <a:t>Fossil Fuels</a:t>
            </a:r>
            <a:endParaRPr lang="en-US" sz="4800" b="1" dirty="0" smtClean="0">
              <a:solidFill>
                <a:schemeClr val="tx1"/>
              </a:solidFill>
              <a:latin typeface="Berlin Sans FB Demi" charset="0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6172200" cy="5867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400" u="sng" dirty="0" smtClean="0">
                <a:latin typeface="Berlin Sans FB Demi" charset="0"/>
                <a:cs typeface="+mn-cs"/>
              </a:rPr>
              <a:t>Coal</a:t>
            </a:r>
            <a:r>
              <a:rPr lang="en-US" sz="4400" dirty="0" smtClean="0">
                <a:latin typeface="Berlin Sans FB Demi" charset="0"/>
                <a:cs typeface="+mn-cs"/>
              </a:rPr>
              <a:t>, </a:t>
            </a:r>
            <a:r>
              <a:rPr lang="en-US" sz="4400" u="sng" dirty="0" smtClean="0">
                <a:latin typeface="Berlin Sans FB Demi" charset="0"/>
                <a:cs typeface="+mn-cs"/>
              </a:rPr>
              <a:t>petroleum</a:t>
            </a:r>
            <a:r>
              <a:rPr lang="en-US" sz="4400" dirty="0" smtClean="0">
                <a:latin typeface="Berlin Sans FB Demi" charset="0"/>
                <a:cs typeface="+mn-cs"/>
              </a:rPr>
              <a:t>, and </a:t>
            </a:r>
            <a:r>
              <a:rPr lang="en-US" sz="4400" u="sng" dirty="0" smtClean="0">
                <a:latin typeface="Berlin Sans FB Demi" charset="0"/>
                <a:cs typeface="+mn-cs"/>
              </a:rPr>
              <a:t>natural gas</a:t>
            </a:r>
            <a:r>
              <a:rPr lang="en-US" sz="4400" dirty="0" smtClean="0">
                <a:latin typeface="Berlin Sans FB Demi" charset="0"/>
                <a:cs typeface="+mn-cs"/>
              </a:rPr>
              <a:t> are considered nonrenewable because they can not be replenished in a short period of time.  These are called fossil fuels. </a:t>
            </a:r>
          </a:p>
        </p:txBody>
      </p:sp>
      <p:pic>
        <p:nvPicPr>
          <p:cNvPr id="15368" name="Picture 8" descr="gasolin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581400"/>
            <a:ext cx="2771775" cy="2619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70" name="Picture 10" descr="natural g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447800"/>
            <a:ext cx="2819400" cy="17541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95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Advantages to Using Fossil Fuels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Very large amounts of electricity can be generated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 in one place using coal, fairly cheaply. </a:t>
            </a:r>
            <a:endParaRPr lang="en-US" sz="2800" dirty="0" smtClean="0"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Transporting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 oil and gas to the power stations is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easy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</a:t>
            </a:r>
            <a:endParaRPr lang="en-US" sz="2800" dirty="0" smtClean="0">
              <a:latin typeface="Arial" charset="0"/>
              <a:ea typeface="+mn-ea"/>
              <a:cs typeface="+mn-cs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Gas-fired power stations are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very efficient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</a:t>
            </a:r>
            <a:br>
              <a:rPr lang="en-US" sz="2800" dirty="0">
                <a:latin typeface="Arial" charset="0"/>
                <a:ea typeface="+mn-ea"/>
                <a:cs typeface="+mn-cs"/>
              </a:rPr>
            </a:br>
            <a:endParaRPr lang="en-US" sz="2800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A fossil-fuelled power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station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can be built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almost anywhere</a:t>
            </a: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20483" name="Picture 4" descr="C:\Documents and Settings\ssnipes\My Documents\My Pictures\oil dr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72" y="4529621"/>
            <a:ext cx="2553111" cy="232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3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Disadvantages of Using Fossil Fuels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08131"/>
            <a:ext cx="9144000" cy="4876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Basically, the main drawback of fossil fuels is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pollution</a:t>
            </a:r>
            <a:r>
              <a:rPr lang="en-US" sz="2800" dirty="0" smtClean="0">
                <a:latin typeface="Arial" charset="0"/>
                <a:ea typeface="+mn-ea"/>
                <a:cs typeface="+mn-cs"/>
              </a:rPr>
              <a:t>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Arial" charset="0"/>
                <a:ea typeface="+mn-ea"/>
                <a:cs typeface="+mn-cs"/>
              </a:rPr>
              <a:t> </a:t>
            </a:r>
            <a:endParaRPr lang="en-US" sz="2800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Burning any fossil fuel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produces carbon dioxide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which contributes to the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"greenhouse effect"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warming the Earth.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Burning coal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produces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sulphur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dioxide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a gas that contributes to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acid rain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 smtClean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Mining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coal can be difficult and dangerous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 Strip mining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destroys large areas of the landscape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51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609600"/>
            <a:ext cx="4343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Tidal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525000" cy="41148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>
                <a:latin typeface="Arial" charset="0"/>
                <a:ea typeface="+mn-ea"/>
                <a:cs typeface="+mn-cs"/>
              </a:rPr>
              <a:t>Tidal power works rather like a </a:t>
            </a:r>
            <a:r>
              <a:rPr lang="en-US" sz="2800">
                <a:latin typeface="Arial" charset="0"/>
                <a:ea typeface="+mn-ea"/>
                <a:cs typeface="+mn-cs"/>
                <a:hlinkClick r:id="rId2"/>
              </a:rPr>
              <a:t>hydro-electric</a:t>
            </a:r>
            <a:r>
              <a:rPr lang="en-US" sz="2800">
                <a:latin typeface="Arial" charset="0"/>
                <a:ea typeface="+mn-ea"/>
                <a:cs typeface="+mn-cs"/>
              </a:rPr>
              <a:t> scheme, except that the dam is </a:t>
            </a:r>
            <a:r>
              <a:rPr lang="en-US" sz="2800" b="1">
                <a:latin typeface="Arial" charset="0"/>
                <a:ea typeface="+mn-ea"/>
                <a:cs typeface="+mn-cs"/>
              </a:rPr>
              <a:t>much</a:t>
            </a:r>
            <a:r>
              <a:rPr lang="en-US" sz="2800">
                <a:latin typeface="Arial" charset="0"/>
                <a:ea typeface="+mn-ea"/>
                <a:cs typeface="+mn-cs"/>
              </a:rPr>
              <a:t> bigger.</a:t>
            </a:r>
            <a:endParaRPr lang="en-US" sz="28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>
                <a:latin typeface="Arial" charset="0"/>
                <a:ea typeface="+mn-ea"/>
                <a:cs typeface="+mn-cs"/>
              </a:rPr>
              <a:t>A huge dam (called a "barrage") is built across a river estuary. When the tide goes in and out, the water flows through tunnels in the dam. </a:t>
            </a:r>
            <a:endParaRPr lang="en-US" sz="28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>
                <a:latin typeface="Arial" charset="0"/>
                <a:ea typeface="+mn-ea"/>
                <a:cs typeface="+mn-cs"/>
              </a:rPr>
              <a:t>The ebb and flow of the tides can be used to turn a turbine, or it can be used to push air through a pipe, which then turns a turbine. Large lock gates, like the ones used on canals, allow ships to pass.</a:t>
            </a:r>
            <a:endParaRPr lang="en-US" sz="28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>
                <a:latin typeface="Arial" charset="0"/>
                <a:ea typeface="+mn-ea"/>
                <a:cs typeface="+mn-cs"/>
              </a:rPr>
              <a:t>Only around 20 sites in the world have been identified as possible tidal power stations. </a:t>
            </a:r>
            <a:endParaRPr lang="en-US" sz="28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>
              <a:ea typeface="+mn-ea"/>
              <a:cs typeface="+mn-cs"/>
            </a:endParaRPr>
          </a:p>
        </p:txBody>
      </p:sp>
      <p:pic>
        <p:nvPicPr>
          <p:cNvPr id="54275" name="Picture 4" descr="C:\Documents and Settings\ssnipes\My Documents\My Pictures\tidal 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33083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12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Advantages to Tidal Power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77724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Once you've built it, tidal power is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free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It produces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no greenhouse gases </a:t>
            </a:r>
            <a:r>
              <a:rPr lang="en-US" dirty="0">
                <a:latin typeface="Arial" charset="0"/>
                <a:ea typeface="+mn-ea"/>
                <a:cs typeface="+mn-cs"/>
              </a:rPr>
              <a:t>or other waste.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It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needs no fuel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It produces electricity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reliabl</a:t>
            </a:r>
            <a:r>
              <a:rPr lang="en-US" dirty="0">
                <a:latin typeface="Arial" charset="0"/>
                <a:ea typeface="+mn-ea"/>
                <a:cs typeface="+mn-cs"/>
              </a:rPr>
              <a:t>y.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Not expensive </a:t>
            </a:r>
            <a:r>
              <a:rPr lang="en-US" dirty="0">
                <a:latin typeface="Arial" charset="0"/>
                <a:ea typeface="+mn-ea"/>
                <a:cs typeface="+mn-cs"/>
              </a:rPr>
              <a:t>to maintain.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Tides are totally predictable. 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55299" name="Picture 4" descr="C:\Documents and Settings\ssnipes\My Documents\My Pictures\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66" y="3374912"/>
            <a:ext cx="3027879" cy="19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0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81000"/>
            <a:ext cx="5029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Disadvantages to Tidal Power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2286000"/>
            <a:ext cx="9372600" cy="4114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A barrage across an estuary is very expensive to build, and affects a very wide area - the environment is changed for many miles upstream and downstream. Many birds rely on the tide uncovering the mud flats so that they can feed. </a:t>
            </a:r>
            <a:r>
              <a:rPr lang="en-US" sz="2800" dirty="0" smtClean="0">
                <a:latin typeface="Arial" charset="0"/>
              </a:rPr>
              <a:t>T</a:t>
            </a:r>
            <a:r>
              <a:rPr lang="en-US" sz="2800" dirty="0" smtClean="0">
                <a:latin typeface="Arial" charset="0"/>
                <a:ea typeface="+mn-ea"/>
                <a:cs typeface="+mn-cs"/>
              </a:rPr>
              <a:t>here 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are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few suitable sites for tidal barrages.</a:t>
            </a:r>
            <a:b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</a:br>
            <a:endParaRPr lang="en-US" sz="2800" dirty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Only provides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power for around 10 hours each day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, when the tide is actually moving in or out.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56323" name="Picture 5" descr="C:\Documents and Settings\ssnipes\My Documents\My Pictures\tidal_turbine_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86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5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Is it Renewable?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752600"/>
            <a:ext cx="2971800" cy="13716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6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Tidal energy </a:t>
            </a:r>
            <a:r>
              <a:rPr lang="en-US" sz="3600" b="1" u="sng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en-US" sz="36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 renewable.</a:t>
            </a:r>
            <a:r>
              <a:rPr lang="en-US" sz="280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  <a:endParaRPr lang="en-US" sz="2800">
              <a:ea typeface="+mn-ea"/>
              <a:cs typeface="+mn-cs"/>
            </a:endParaRPr>
          </a:p>
        </p:txBody>
      </p:sp>
      <p:pic>
        <p:nvPicPr>
          <p:cNvPr id="57347" name="Picture 4" descr="C:\Documents and Settings\ssnipes\My Documents\My Pictures\tidal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56088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638800" y="3733800"/>
            <a:ext cx="327660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>
                <a:latin typeface="Arial" charset="0"/>
                <a:cs typeface="+mn-cs"/>
              </a:rPr>
              <a:t>The tides will continue to ebb and flow, and the energy is there for the taking. </a:t>
            </a:r>
            <a:endParaRPr lang="en-US" sz="3200" b="1"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3200" b="1"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8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 advAuto="3000"/>
      <p:bldP spid="2970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  <a:cs typeface="+mj-cs"/>
              </a:rPr>
              <a:t>         </a:t>
            </a:r>
            <a:r>
              <a:rPr lang="en-US" sz="4800" dirty="0" smtClean="0">
                <a:solidFill>
                  <a:schemeClr val="tx1"/>
                </a:solidFill>
                <a:latin typeface="Berlin Sans FB Demi" charset="0"/>
                <a:cs typeface="+mj-cs"/>
              </a:rPr>
              <a:t>BIOFUEL or BIOMASS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46482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400" dirty="0" smtClean="0">
                <a:latin typeface="Berlin Sans FB Demi" charset="0"/>
                <a:cs typeface="+mn-cs"/>
              </a:rPr>
              <a:t>Energy from burning organic or living matter.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800" dirty="0" smtClean="0">
              <a:latin typeface="Berlin Sans FB Demi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800" dirty="0" smtClean="0">
              <a:latin typeface="Berlin Sans FB Demi" charset="0"/>
              <a:cs typeface="+mn-cs"/>
            </a:endParaRPr>
          </a:p>
        </p:txBody>
      </p:sp>
      <p:pic>
        <p:nvPicPr>
          <p:cNvPr id="41991" name="Picture 7" descr="biomas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140" y="1087993"/>
            <a:ext cx="3529420" cy="531280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95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6477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How Biomass Works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44675"/>
            <a:ext cx="8915400" cy="41148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 Unicode MS" charset="0"/>
                <a:ea typeface="+mn-ea"/>
                <a:cs typeface="+mn-cs"/>
              </a:rPr>
              <a:t>Plant and animal waste is used to </a:t>
            </a:r>
            <a:r>
              <a:rPr lang="en-US" dirty="0" smtClean="0">
                <a:latin typeface="Arial Unicode MS" charset="0"/>
                <a:ea typeface="+mn-ea"/>
                <a:cs typeface="+mn-cs"/>
              </a:rPr>
              <a:t>produce </a:t>
            </a:r>
            <a:r>
              <a:rPr lang="en-US" dirty="0">
                <a:latin typeface="Arial Unicode MS" charset="0"/>
                <a:ea typeface="+mn-ea"/>
                <a:cs typeface="+mn-cs"/>
              </a:rPr>
              <a:t>fuels such as methanol, </a:t>
            </a:r>
            <a:r>
              <a:rPr lang="en-US" dirty="0" smtClean="0">
                <a:latin typeface="Arial Unicode MS" charset="0"/>
                <a:ea typeface="+mn-ea"/>
                <a:cs typeface="+mn-cs"/>
              </a:rPr>
              <a:t>natural </a:t>
            </a:r>
            <a:r>
              <a:rPr lang="en-US" dirty="0">
                <a:latin typeface="Arial Unicode MS" charset="0"/>
                <a:ea typeface="+mn-ea"/>
                <a:cs typeface="+mn-cs"/>
              </a:rPr>
              <a:t>gas, and oil. We can use </a:t>
            </a:r>
            <a:r>
              <a:rPr lang="en-US" dirty="0" smtClean="0">
                <a:latin typeface="Arial Unicode MS" charset="0"/>
                <a:ea typeface="+mn-ea"/>
                <a:cs typeface="+mn-cs"/>
              </a:rPr>
              <a:t>rubbish, animal </a:t>
            </a:r>
            <a:r>
              <a:rPr lang="en-US" dirty="0">
                <a:latin typeface="Arial Unicode MS" charset="0"/>
                <a:ea typeface="+mn-ea"/>
                <a:cs typeface="+mn-cs"/>
              </a:rPr>
              <a:t>manure, woodchips, </a:t>
            </a:r>
            <a:r>
              <a:rPr lang="en-US" dirty="0" smtClean="0">
                <a:latin typeface="Arial Unicode MS" charset="0"/>
                <a:ea typeface="+mn-ea"/>
                <a:cs typeface="+mn-cs"/>
              </a:rPr>
              <a:t>seaweed</a:t>
            </a:r>
            <a:r>
              <a:rPr lang="en-US" dirty="0">
                <a:latin typeface="Arial Unicode MS" charset="0"/>
                <a:ea typeface="+mn-ea"/>
                <a:cs typeface="+mn-cs"/>
              </a:rPr>
              <a:t>, corn stalks and other wastes. 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 Unicode MS" charset="0"/>
                <a:ea typeface="+mn-ea"/>
                <a:cs typeface="+mn-cs"/>
              </a:rPr>
              <a:t>Sugar cane is harvested and taken to a mill, where it is crushed to extract the juice. The juice is used to make sugar, whilst the left-over pulp, called "bagasse" can be burned in a power station. 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Other solid wastes, can be burned to provide heat, or used to make steam for a power station.</a:t>
            </a:r>
            <a:endParaRPr lang="en-US" dirty="0">
              <a:latin typeface="Arial Unicode MS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chemeClr val="accent1"/>
                </a:solidFill>
                <a:latin typeface="Arial Unicode MS" charset="0"/>
                <a:ea typeface="+mn-ea"/>
                <a:cs typeface="+mn-cs"/>
              </a:rPr>
              <a:t>Burn fuel&gt;heat water to make steam&gt;steam turns turbine&gt;turbine turns generator&gt;electrical power sent around the country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solidFill>
                <a:schemeClr val="accent1"/>
              </a:solidFill>
              <a:latin typeface="Arial Unicode MS" charset="0"/>
              <a:ea typeface="+mn-ea"/>
              <a:cs typeface="+mn-cs"/>
            </a:endParaRPr>
          </a:p>
        </p:txBody>
      </p:sp>
      <p:pic>
        <p:nvPicPr>
          <p:cNvPr id="46083" name="Picture 4" descr="C:\Documents and Settings\ssnipes\My Documents\My Pictures\bio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0350"/>
            <a:ext cx="2413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Analysis of Energy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1" y="1600200"/>
            <a:ext cx="880966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52578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Advantages to Biomass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200400"/>
            <a:ext cx="77724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It makes sense to use waste materials where we can.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fuel tends to be cheap</a:t>
            </a:r>
            <a:r>
              <a:rPr lang="en-US" dirty="0">
                <a:latin typeface="Arial" charset="0"/>
                <a:ea typeface="+mn-ea"/>
                <a:cs typeface="+mn-cs"/>
              </a:rPr>
              <a:t>.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Less demand on the Earth's resources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7107" name="Picture 4" descr="C:\Documents and Settings\ssnipes\My Documents\My Pictures\biof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30257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58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/>
            </a:r>
            <a:br>
              <a:rPr lang="en-US">
                <a:ea typeface="+mj-ea"/>
                <a:cs typeface="+mj-cs"/>
              </a:rPr>
            </a:br>
            <a:r>
              <a:rPr lang="en-US">
                <a:ea typeface="+mj-ea"/>
                <a:cs typeface="+mj-cs"/>
              </a:rPr>
              <a:t>Disadvantages to Using Biomass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Collecting the waste </a:t>
            </a:r>
            <a:r>
              <a:rPr lang="en-US" dirty="0">
                <a:latin typeface="Arial" charset="0"/>
                <a:ea typeface="+mn-ea"/>
                <a:cs typeface="+mn-cs"/>
              </a:rPr>
              <a:t>in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sufficient quantities can be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difficult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We burn the fuel, so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it makes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greenhouse gases</a:t>
            </a:r>
            <a:r>
              <a:rPr lang="en-US" dirty="0">
                <a:latin typeface="Arial" charset="0"/>
                <a:ea typeface="+mn-ea"/>
                <a:cs typeface="+mn-cs"/>
              </a:rPr>
              <a:t>.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Some waste materials are not available all year round. </a:t>
            </a:r>
          </a:p>
        </p:txBody>
      </p:sp>
      <p:pic>
        <p:nvPicPr>
          <p:cNvPr id="48131" name="Picture 4" descr="C:\Documents and Settings\ssnipes\My Documents\My Pictures\bio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400"/>
            <a:ext cx="302577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7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1066800"/>
            <a:ext cx="3733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ea typeface="+mj-ea"/>
                <a:cs typeface="+mj-cs"/>
              </a:rPr>
              <a:t>Is It Renewable?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3886200"/>
            <a:ext cx="57912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6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Biomass </a:t>
            </a:r>
            <a:r>
              <a:rPr lang="en-US" sz="3600" b="1" u="sng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en-US" sz="3600" b="1">
                <a:solidFill>
                  <a:srgbClr val="66FFFF"/>
                </a:solidFill>
                <a:latin typeface="Arial" charset="0"/>
                <a:ea typeface="+mn-ea"/>
                <a:cs typeface="+mn-cs"/>
              </a:rPr>
              <a:t> renewable</a:t>
            </a:r>
            <a:r>
              <a:rPr lang="en-US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49155" name="Picture 4" descr="C:\Documents and Settings\ssnipes\My Documents\My Pictures\sugarc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50752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200" b="1">
                <a:latin typeface="Arial" charset="0"/>
                <a:cs typeface="+mn-cs"/>
              </a:rPr>
              <a:t>We will always make waste products. </a:t>
            </a:r>
            <a:br>
              <a:rPr lang="en-US" sz="3200" b="1">
                <a:latin typeface="Arial" charset="0"/>
                <a:cs typeface="+mn-cs"/>
              </a:rPr>
            </a:br>
            <a:r>
              <a:rPr lang="en-US" sz="3200" b="1">
                <a:latin typeface="Arial" charset="0"/>
                <a:cs typeface="+mn-cs"/>
              </a:rPr>
              <a:t>We can always plant &amp; grow more sugar cane and more trees, so those are renewable too. </a:t>
            </a:r>
          </a:p>
          <a:p>
            <a:pPr>
              <a:spcBef>
                <a:spcPct val="50000"/>
              </a:spcBef>
              <a:defRPr/>
            </a:pPr>
            <a:endParaRPr lang="en-US" sz="32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1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3000"/>
      <p:bldP spid="3994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200" y="609600"/>
            <a:ext cx="47529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Hydroelectricity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latin typeface="Arial Unicode MS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 Unicode MS" charset="0"/>
                <a:ea typeface="+mn-ea"/>
                <a:cs typeface="+mn-cs"/>
              </a:rPr>
              <a:t>A dam is built to trap water, usually in a valley where there is an existing lake.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 Unicode MS" charset="0"/>
                <a:ea typeface="+mn-ea"/>
                <a:cs typeface="+mn-cs"/>
              </a:rPr>
              <a:t>Water is allowed to flow through tunnels in the dam, to turn turbines and thus drive generators.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dirty="0">
                <a:latin typeface="Arial Unicode MS" charset="0"/>
                <a:ea typeface="+mn-ea"/>
                <a:cs typeface="+mn-cs"/>
              </a:rPr>
              <a:t>Hydro-electricity provides 20% of the world</a:t>
            </a:r>
            <a:r>
              <a:rPr lang="ja-JP" altLang="en-US" dirty="0">
                <a:latin typeface="Arial"/>
                <a:ea typeface="+mn-ea"/>
                <a:cs typeface="+mn-cs"/>
              </a:rPr>
              <a:t>’</a:t>
            </a:r>
            <a:r>
              <a:rPr lang="en-US" dirty="0">
                <a:latin typeface="Arial Unicode MS" charset="0"/>
                <a:ea typeface="+mn-ea"/>
                <a:cs typeface="+mn-cs"/>
              </a:rPr>
              <a:t>s power</a:t>
            </a:r>
          </a:p>
        </p:txBody>
      </p:sp>
      <p:pic>
        <p:nvPicPr>
          <p:cNvPr id="41987" name="Picture 4" descr="C:\Documents and Settings\ssnipes\My Documents\My Pictures\hooverd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7226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33375"/>
            <a:ext cx="487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Advantages of Hydroelectricity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4114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                                        Once the dam is built, the                  	                                   energy is virtually free.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No waste or pollution produced.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Much more reliable than wind, solar or wave power.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Water can be stored above the dam ready to cope with peaks in demand.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Hydro-electric power stations can increase to full power very quickly, unlike other power stations.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Electricity can be generated constantly.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43011" name="Picture 4" descr="C:\Documents and Settings\ssnipes\My Documents\My Pictures\hydroelec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22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333375"/>
            <a:ext cx="4876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Advantages of Hydroelectricity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438400"/>
            <a:ext cx="9144000" cy="41148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                                        Once the dam is built, the                  	                                   energy is virtually free.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No waste or pollution produced.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Much more reliable than wind, solar or wave power.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Water can be stored above the dam ready to cope with peaks in demand.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Hydro-electric power stations can increase to full power very quickly, unlike other power stations.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Electricity can be generated constantly. 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sz="2800" dirty="0">
              <a:ea typeface="+mn-ea"/>
              <a:cs typeface="+mn-cs"/>
            </a:endParaRPr>
          </a:p>
        </p:txBody>
      </p:sp>
      <p:pic>
        <p:nvPicPr>
          <p:cNvPr id="43011" name="Picture 4" descr="C:\Documents and Settings\ssnipes\My Documents\My Pictures\hydroelec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226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0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the need for alternative energy?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24" y="1417638"/>
            <a:ext cx="7516060" cy="500569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1: Energy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Fossil fuels (crude oil) are depleting in a rapid rate and are harder to retrieve. Non-renewable resource. New reserves have to be located fast!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 2: 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308" y="1417638"/>
            <a:ext cx="2237490" cy="4708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Ruins acres of ocean and land, affecting plant and animal habitat.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798" y="1417637"/>
            <a:ext cx="3610202" cy="4783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8" y="1417637"/>
            <a:ext cx="3124200" cy="478351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Impact: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Burning of fossil fuels increases CO</a:t>
            </a:r>
            <a:r>
              <a:rPr lang="en-US" baseline="-25000" dirty="0" smtClean="0"/>
              <a:t>2</a:t>
            </a:r>
            <a:r>
              <a:rPr lang="en-US" dirty="0" smtClean="0"/>
              <a:t> leading to global warming, ozone depletion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4772"/>
            <a:ext cx="3441391" cy="3441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21" y="2684772"/>
            <a:ext cx="52070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Energy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3" y="1417638"/>
            <a:ext cx="8433437" cy="46238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3: Human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dangers associated with drilling, tunneling, transporting volatile liquids.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07" y="2849856"/>
            <a:ext cx="3755793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700" y="2849856"/>
            <a:ext cx="33020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922"/>
            <a:ext cx="8229600" cy="1143000"/>
          </a:xfrm>
        </p:spPr>
        <p:txBody>
          <a:bodyPr/>
          <a:lstStyle/>
          <a:p>
            <a:r>
              <a:rPr lang="en-US" smtClean="0"/>
              <a:t>Reason 4: </a:t>
            </a:r>
            <a:r>
              <a:rPr lang="en-US" dirty="0" smtClean="0"/>
              <a:t>Too Costly!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922"/>
            <a:ext cx="8229600" cy="4869241"/>
          </a:xfrm>
        </p:spPr>
        <p:txBody>
          <a:bodyPr/>
          <a:lstStyle/>
          <a:p>
            <a:r>
              <a:rPr lang="en-US" dirty="0" smtClean="0"/>
              <a:t>Crude oil prices are increasing.  Therefore harder for small countries to grow that are highly dependent on fossil fuels as main energy source.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09" y="3790887"/>
            <a:ext cx="1761750" cy="2498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145" y="2937184"/>
            <a:ext cx="4910811" cy="3680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33" y="452614"/>
            <a:ext cx="7607300" cy="5651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5400" smtClean="0">
                <a:solidFill>
                  <a:schemeClr val="tx1"/>
                </a:solidFill>
                <a:cs typeface="+mj-cs"/>
              </a:rPr>
              <a:t>NONRENEWABLE RESOURCES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3771900"/>
            <a:ext cx="8839200" cy="28575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4000" smtClean="0">
                <a:latin typeface="Berlin Sans FB Demi" charset="0"/>
                <a:cs typeface="+mn-cs"/>
              </a:rPr>
              <a:t>A nonrenewable resource is a natural resource that cannot be re-made or re-grown at a scale comparable to its consumption.</a:t>
            </a:r>
          </a:p>
        </p:txBody>
      </p:sp>
      <p:pic>
        <p:nvPicPr>
          <p:cNvPr id="58376" name="Picture 8" descr="co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14400"/>
            <a:ext cx="3771900" cy="2828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8377" name="Picture 9" descr="nuclearpwrplan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14400"/>
            <a:ext cx="4343400" cy="2870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60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smtClean="0">
                <a:solidFill>
                  <a:schemeClr val="tx1"/>
                </a:solidFill>
                <a:latin typeface="Berlin Sans FB Demi" charset="0"/>
                <a:cs typeface="+mj-cs"/>
              </a:rPr>
              <a:t>RENEWABLE RESOURCES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6858000" cy="5867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4000" smtClean="0">
                <a:latin typeface="Berlin Sans FB Demi" charset="0"/>
                <a:cs typeface="+mn-cs"/>
              </a:rPr>
              <a:t>Renewable resources are natural resources that can be replenished in a short period of time.</a:t>
            </a:r>
          </a:p>
          <a:p>
            <a:pPr marL="0" indent="0" eaLnBrk="1" hangingPunct="1">
              <a:buFontTx/>
              <a:buNone/>
              <a:defRPr/>
            </a:pPr>
            <a:endParaRPr lang="en-US" sz="800" smtClean="0">
              <a:latin typeface="Berlin Sans FB Demi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800" smtClean="0">
              <a:latin typeface="Berlin Sans FB Demi" charset="0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4000" smtClean="0">
                <a:latin typeface="Berlin Sans FB Demi" charset="0"/>
                <a:cs typeface="+mn-cs"/>
              </a:rPr>
              <a:t>● Solar   ● Geothermal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4000" smtClean="0">
                <a:latin typeface="Berlin Sans FB Demi" charset="0"/>
                <a:cs typeface="+mn-cs"/>
              </a:rPr>
              <a:t>● Wind  </a:t>
            </a:r>
            <a:r>
              <a:rPr lang="en-US" sz="1800" smtClean="0">
                <a:latin typeface="Berlin Sans FB Demi" charset="0"/>
                <a:cs typeface="+mn-cs"/>
              </a:rPr>
              <a:t> </a:t>
            </a:r>
            <a:r>
              <a:rPr lang="en-US" sz="4000" smtClean="0">
                <a:latin typeface="Berlin Sans FB Demi" charset="0"/>
                <a:cs typeface="+mn-cs"/>
              </a:rPr>
              <a:t> ● Biomass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4000" smtClean="0">
                <a:latin typeface="Berlin Sans FB Demi" charset="0"/>
                <a:cs typeface="+mn-cs"/>
              </a:rPr>
              <a:t>● Water</a:t>
            </a:r>
          </a:p>
        </p:txBody>
      </p:sp>
      <p:pic>
        <p:nvPicPr>
          <p:cNvPr id="34824" name="Picture 8" descr="w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500" y="685800"/>
            <a:ext cx="2166938" cy="6019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0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403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Wind Power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7918419" cy="4598040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3000" dirty="0">
                <a:latin typeface="Arial" charset="0"/>
                <a:ea typeface="+mn-ea"/>
              </a:rPr>
              <a:t>We've used the wind as an energy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3000" dirty="0">
                <a:latin typeface="Arial" charset="0"/>
                <a:ea typeface="+mn-ea"/>
              </a:rPr>
              <a:t>source for a long time. </a:t>
            </a:r>
            <a:endParaRPr lang="en-US" sz="3000" dirty="0" smtClean="0">
              <a:latin typeface="Arial" charset="0"/>
              <a:ea typeface="+mn-ea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3000" dirty="0">
              <a:latin typeface="Arial" charset="0"/>
              <a:ea typeface="+mn-ea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3000" dirty="0">
                <a:latin typeface="Arial" charset="0"/>
                <a:ea typeface="+mn-ea"/>
              </a:rPr>
              <a:t>The Babylonians and Chinese were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3000" dirty="0">
                <a:latin typeface="Arial" charset="0"/>
                <a:ea typeface="+mn-ea"/>
              </a:rPr>
              <a:t>using wind power to pump water for irrigating crops </a:t>
            </a:r>
            <a:r>
              <a:rPr lang="en-US" sz="3000" dirty="0" smtClean="0">
                <a:latin typeface="Arial" charset="0"/>
                <a:ea typeface="+mn-ea"/>
              </a:rPr>
              <a:t>4,000 years </a:t>
            </a:r>
            <a:r>
              <a:rPr lang="en-US" sz="3000" dirty="0">
                <a:latin typeface="Arial" charset="0"/>
                <a:ea typeface="+mn-ea"/>
              </a:rPr>
              <a:t>ago, and sailing boats were around long before that. </a:t>
            </a:r>
            <a:endParaRPr lang="en-US" sz="3000" dirty="0" smtClean="0">
              <a:latin typeface="Arial" charset="0"/>
              <a:ea typeface="+mn-ea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3000" dirty="0">
              <a:ea typeface="+mn-ea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000" dirty="0" smtClean="0">
                <a:latin typeface="Arial" charset="0"/>
                <a:ea typeface="+mn-ea"/>
              </a:rPr>
              <a:t>	Wind </a:t>
            </a:r>
            <a:r>
              <a:rPr lang="en-US" sz="3000" dirty="0">
                <a:latin typeface="Arial" charset="0"/>
                <a:ea typeface="+mn-ea"/>
              </a:rPr>
              <a:t>power was used in the Middle Ages</a:t>
            </a:r>
            <a:r>
              <a:rPr lang="en-US" sz="3000" dirty="0" smtClean="0">
                <a:latin typeface="Arial" charset="0"/>
                <a:ea typeface="+mn-ea"/>
              </a:rPr>
              <a:t>,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000" dirty="0" smtClean="0">
                <a:latin typeface="Arial" charset="0"/>
                <a:ea typeface="+mn-ea"/>
              </a:rPr>
              <a:t>	 </a:t>
            </a:r>
            <a:r>
              <a:rPr lang="en-US" sz="3000" dirty="0">
                <a:latin typeface="Arial" charset="0"/>
                <a:ea typeface="+mn-ea"/>
              </a:rPr>
              <a:t>in Europe, to grind corn, which is where the </a:t>
            </a:r>
            <a:r>
              <a:rPr lang="en-US" sz="3000" dirty="0" smtClean="0">
                <a:latin typeface="Arial" charset="0"/>
                <a:ea typeface="+mn-ea"/>
              </a:rPr>
              <a:t>	term </a:t>
            </a:r>
            <a:r>
              <a:rPr lang="en-US" sz="3000" dirty="0">
                <a:latin typeface="Arial" charset="0"/>
                <a:ea typeface="+mn-ea"/>
              </a:rPr>
              <a:t>"windmill" comes from. </a:t>
            </a:r>
            <a:endParaRPr lang="en-US" sz="3000" dirty="0"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6867" name="Picture 5" descr="C:\Documents and Settings\ssnipes\My Documents\My Pictures\old windm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103438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1650</Words>
  <Application>Microsoft Macintosh PowerPoint</Application>
  <PresentationFormat>On-screen Show (4:3)</PresentationFormat>
  <Paragraphs>205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Energy Conservation:  Alternative Energy</vt:lpstr>
      <vt:lpstr>PowerPoint Presentation</vt:lpstr>
      <vt:lpstr>Global Energy Usage</vt:lpstr>
      <vt:lpstr>Country Analysis of Energy Consumption</vt:lpstr>
      <vt:lpstr>Types of Energy Sources</vt:lpstr>
      <vt:lpstr>PowerPoint Presentation</vt:lpstr>
      <vt:lpstr>NONRENEWABLE RESOURCES</vt:lpstr>
      <vt:lpstr>RENEWABLE RESOURCES</vt:lpstr>
      <vt:lpstr>Wind Power</vt:lpstr>
      <vt:lpstr>How Wind Power Works</vt:lpstr>
      <vt:lpstr>Is Wind Power Renewable?</vt:lpstr>
      <vt:lpstr>Advantages to Wind power</vt:lpstr>
      <vt:lpstr>Disadvantages of Wind Power</vt:lpstr>
      <vt:lpstr>Solar Power</vt:lpstr>
      <vt:lpstr>Solar Water Heating</vt:lpstr>
      <vt:lpstr>Solar Furnaces</vt:lpstr>
      <vt:lpstr>Is Solar Power Renewable?</vt:lpstr>
      <vt:lpstr>Advantages to solar power</vt:lpstr>
      <vt:lpstr>Disadvantages to Solar Power</vt:lpstr>
      <vt:lpstr>Geothermal Power </vt:lpstr>
      <vt:lpstr>Advantages to Geothermal Power</vt:lpstr>
      <vt:lpstr>Disadvantages to Geothermal Power</vt:lpstr>
      <vt:lpstr>  GEOTHERMAL</vt:lpstr>
      <vt:lpstr>Nuclear Power</vt:lpstr>
      <vt:lpstr>     NUCLEAR ENERGY</vt:lpstr>
      <vt:lpstr>PowerPoint Presentation</vt:lpstr>
      <vt:lpstr>Advantages to Using Nuclear Power</vt:lpstr>
      <vt:lpstr>Disadvantages of Nuclear Power</vt:lpstr>
      <vt:lpstr>Fossil Fuels</vt:lpstr>
      <vt:lpstr>HOW IS COAL MADE ???</vt:lpstr>
      <vt:lpstr>Fossil Fuels</vt:lpstr>
      <vt:lpstr>Advantages to Using Fossil Fuels</vt:lpstr>
      <vt:lpstr>Disadvantages of Using Fossil Fuels</vt:lpstr>
      <vt:lpstr>Tidal Power</vt:lpstr>
      <vt:lpstr>Advantages to Tidal Power</vt:lpstr>
      <vt:lpstr>Disadvantages to Tidal Power</vt:lpstr>
      <vt:lpstr>Is it Renewable?</vt:lpstr>
      <vt:lpstr>         BIOFUEL or BIOMASS</vt:lpstr>
      <vt:lpstr>How Biomass Works</vt:lpstr>
      <vt:lpstr>Advantages to Biomass</vt:lpstr>
      <vt:lpstr> Disadvantages to Using Biomass</vt:lpstr>
      <vt:lpstr>Is It Renewable?</vt:lpstr>
      <vt:lpstr>Hydroelectricity</vt:lpstr>
      <vt:lpstr>Advantages of Hydroelectricity</vt:lpstr>
      <vt:lpstr>Advantages of Hydroelectricity</vt:lpstr>
      <vt:lpstr>Why the need for alternative energy?</vt:lpstr>
      <vt:lpstr>Reason 1: Energy Crisis</vt:lpstr>
      <vt:lpstr>Reason 2: Environmental Impact</vt:lpstr>
      <vt:lpstr>Environmental Impact: CO2</vt:lpstr>
      <vt:lpstr>PowerPoint Presentation</vt:lpstr>
      <vt:lpstr>Reason 3: Human Impact</vt:lpstr>
      <vt:lpstr>Reason 4: Too Costly!</vt:lpstr>
    </vt:vector>
  </TitlesOfParts>
  <Company>Halton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Conservation:  Alternative Energy</dc:title>
  <dc:creator>Gemma Warner-Savio</dc:creator>
  <cp:lastModifiedBy>Gemma Warner-Savio</cp:lastModifiedBy>
  <cp:revision>12</cp:revision>
  <dcterms:created xsi:type="dcterms:W3CDTF">2010-12-01T20:44:35Z</dcterms:created>
  <dcterms:modified xsi:type="dcterms:W3CDTF">2014-05-29T12:45:54Z</dcterms:modified>
</cp:coreProperties>
</file>