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57" r:id="rId2"/>
    <p:sldId id="264" r:id="rId3"/>
    <p:sldId id="265" r:id="rId4"/>
    <p:sldId id="268" r:id="rId5"/>
    <p:sldId id="267" r:id="rId6"/>
    <p:sldId id="266" r:id="rId7"/>
    <p:sldId id="261" r:id="rId8"/>
    <p:sldId id="262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2B74-98B5-9446-832B-525E67BD211B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2259-CF12-FF45-8567-C74C65C16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CB5B8-3412-4AA6-B2AC-74523C3CA0C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7BF2C-902A-4AA4-B869-76C4356E429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277813"/>
            <a:ext cx="7427912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8888" y="1600200"/>
            <a:ext cx="3636962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2F2C55-DC53-4E56-8548-0F07EED03B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49EA-D01F-2F40-9F60-0ACA88E500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F331A-4D0F-0C4A-A321-907DE52AEE72}" type="datetimeFigureOut">
              <a:rPr lang="en-US" smtClean="0"/>
              <a:pPr/>
              <a:t>2015-04-07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hyperlink" Target="http://www.youtube.com/watch?v=HFxo4j1EWsA" TargetMode="External"/><Relationship Id="rId1" Type="http://schemas.microsoft.com/office/2007/relationships/media" Target="file://localhost/Users/gemmawarner-savio/Downloads/How%20Photocopiers%20Work%20%20%20%20%20%20-%20YouTube%20%20.mp4" TargetMode="External"/><Relationship Id="rId2" Type="http://schemas.openxmlformats.org/officeDocument/2006/relationships/video" Target="file://localhost/Users/gemmawarner-savio/Downloads/How%20Photocopiers%20Work%20%20%20%20%20%20-%20YouTube%20%20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zTwkJBtCcBA&amp;feature=related" TargetMode="Externa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981200"/>
            <a:ext cx="7427912" cy="1139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Practical Applications of Static Electricity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Static Cling Window Decals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Window decals are made from heavily </a:t>
            </a:r>
            <a:r>
              <a:rPr lang="en-US" sz="2400" dirty="0" smtClean="0">
                <a:solidFill>
                  <a:srgbClr val="FF0000"/>
                </a:solidFill>
              </a:rPr>
              <a:t>plasticized vinyl that carries a high static charge.</a:t>
            </a:r>
            <a:r>
              <a:rPr lang="en-US" sz="2400" dirty="0" smtClean="0">
                <a:solidFill>
                  <a:schemeClr val="bg1"/>
                </a:solidFill>
              </a:rPr>
              <a:t> When adhered to a smooth, clean surface (such as glass or a smooth plastic or metal surface), the static cling label adheres easily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52600"/>
            <a:ext cx="378113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Dust Removal – </a:t>
            </a:r>
            <a:r>
              <a:rPr lang="en-US" sz="3200" dirty="0" smtClean="0">
                <a:solidFill>
                  <a:schemeClr val="bg1"/>
                </a:solidFill>
              </a:rPr>
              <a:t>Smokestacks and Air Purifiers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4191000" cy="333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438400"/>
            <a:ext cx="35052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457450" y="1524000"/>
            <a:ext cx="4457700" cy="4591050"/>
          </a:xfrm>
          <a:prstGeom prst="can">
            <a:avLst>
              <a:gd name="adj" fmla="val 25748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66700" y="228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chemeClr val="bg1"/>
                </a:solidFill>
              </a:rPr>
              <a:t>Removing Smoke from Power Station </a:t>
            </a:r>
            <a:r>
              <a:rPr lang="en-GB" sz="3600" dirty="0" err="1">
                <a:solidFill>
                  <a:schemeClr val="bg1"/>
                </a:solidFill>
              </a:rPr>
              <a:t>Chimnies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5607" name="Picture 7" descr="fuo0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063" y="6096000"/>
            <a:ext cx="1804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590800" y="2457450"/>
            <a:ext cx="342900" cy="280035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521450" y="2501900"/>
            <a:ext cx="342900" cy="28003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162800" y="3295650"/>
            <a:ext cx="1752600" cy="107721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3333FF"/>
                </a:solidFill>
              </a:rPr>
              <a:t>Positive Plate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38150" y="3314700"/>
            <a:ext cx="1943100" cy="107721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/>
              <a:t>Negative Plate</a:t>
            </a:r>
            <a:endParaRPr lang="en-US" sz="3200" dirty="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71850" y="56388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Charge up the Smoke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3943350" y="60769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102100" y="6178550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260850" y="615950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4457700" y="6200775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4597400" y="61023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4775200" y="6315075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4972050" y="61531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168900" y="6197600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384800" y="61277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187700" y="1828800"/>
            <a:ext cx="299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rgbClr val="3333FF"/>
                </a:solidFill>
              </a:rPr>
              <a:t>No smoke leaves the chimney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2778 C -0.00156 0.01319 -0.00642 0.03495 -0.00521 0.0074 C -0.00486 0.00115 -0.00243 -0.01111 -0.00243 -0.01111 C -0.00174 -0.02153 0.00069 -0.03195 0.00035 -0.0426 C 5.55556E-7 -0.0581 -0.00243 -0.08889 -0.00243 -0.08889 C -0.00156 -0.09746 0.00104 -0.10486 -0.00104 -0.11297 C 0.00139 -0.12292 5.55556E-7 -0.13287 -0.00243 -0.1426 C -0.00399 -0.16135 -0.00521 -0.17685 -0.0066 -0.1963 C -0.00747 -0.20718 -0.01076 -0.21875 -0.01215 -0.22963 C -0.01267 -0.2419 -0.01233 -0.2544 -0.01354 -0.26667 C -0.01372 -0.26898 -0.01563 -0.27014 -0.01632 -0.27222 C -0.0184 -0.27755 -0.01962 -0.28357 -0.02188 -0.28889 C -0.02344 -0.29283 -0.02639 -0.29584 -0.02743 -0.3 C -0.02917 -0.30672 -0.0309 -0.31227 -0.03299 -0.31852 C -0.0342 -0.32199 -0.0349 -0.32593 -0.03576 -0.32963 C -0.03629 -0.33148 -0.03715 -0.33519 -0.03715 -0.33519 C -0.03924 -0.3551 -0.0467 -0.39005 -0.05382 -0.40741 C -0.05833 -0.41852 -0.06094 -0.42986 -0.0691 -0.43704 C -0.07101 -0.44445 -0.07326 -0.44815 -0.07743 -0.45371 C -0.08038 -0.46574 -0.08872 -0.47199 -0.09549 -0.47963 C -0.09705 -0.48125 -0.09844 -0.4831 -0.09965 -0.48519 C -0.10069 -0.48681 -0.10122 -0.48935 -0.10243 -0.49074 C -0.10833 -0.49769 -0.12153 -0.50972 -0.12882 -0.51297 C -0.13021 -0.51482 -0.13299 -0.51852 -0.13299 -0.51852 " pathEditMode="relative" ptsTypes="fffffffffffffffffffffffA">
                                      <p:cBhvr>
                                        <p:cTn id="67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C 0.00312 -0.0294 0.00538 -0.0588 0.01249 -0.08704 C 0.01302 -0.09445 0.01319 -0.10186 0.01388 -0.10926 C 0.01493 -0.11991 0.01979 -0.12894 0.02222 -0.13889 C 0.02465 -0.14861 0.02638 -0.15811 0.03055 -0.16667 C 0.03263 -0.18079 0.03246 -0.1919 0.04166 -0.2 C 0.04253 -0.20371 0.04288 -0.20787 0.04444 -0.21111 C 0.04635 -0.21482 0.04999 -0.22223 0.04999 -0.22223 C 0.0519 -0.23218 0.05538 -0.2419 0.05694 -0.25186 C 0.05694 -0.25209 0.0592 -0.26736 0.05972 -0.26852 C 0.06058 -0.27037 0.06249 -0.27107 0.06388 -0.27223 C 0.06666 -0.28357 0.07291 -0.29699 0.08055 -0.30371 C 0.08142 -0.30556 0.08211 -0.30764 0.08333 -0.30926 C 0.08454 -0.31088 0.08645 -0.31111 0.08749 -0.31297 C 0.08836 -0.31459 0.08819 -0.3169 0.08888 -0.31852 C 0.09305 -0.32848 0.09357 -0.32848 0.09861 -0.33519 C 0.1019 -0.34838 0.09722 -0.33241 0.10416 -0.3463 C 0.10503 -0.34792 0.10468 -0.35024 0.10555 -0.35186 C 0.10659 -0.35394 0.1085 -0.35533 0.10972 -0.35741 C 0.1184 -0.37246 0.11145 -0.36505 0.11944 -0.37223 C 0.1269 -0.38704 0.11718 -0.36922 0.12638 -0.38149 C 0.13038 -0.38681 0.13263 -0.3919 0.13749 -0.3963 C 0.13836 -0.39815 0.13906 -0.40024 0.14027 -0.40186 C 0.14149 -0.40348 0.1434 -0.40371 0.14444 -0.40556 C 0.14531 -0.40718 0.14496 -0.40949 0.14583 -0.41111 C 0.14861 -0.41667 0.15329 -0.42292 0.15694 -0.42778 C 0.1592 -0.43681 0.16232 -0.44306 0.16805 -0.44815 C 0.16996 -0.45579 0.17118 -0.46019 0.17638 -0.46482 C 0.18246 -0.47686 0.17499 -0.46482 0.18472 -0.47223 C 0.18645 -0.47361 0.18732 -0.47639 0.18888 -0.47778 C 0.1934 -0.48172 0.19999 -0.48519 0.20555 -0.48519 " pathEditMode="relative" ptsTypes="ffffffffffffffffffffffffffffffA">
                                      <p:cBhvr>
                                        <p:cTn id="70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0173 -0.0162 0.00329 -0.02685 0.00416 -0.04444 C 0.00034 -0.05972 0.00659 -0.07546 0.00277 -0.09074 C 0.00364 -0.09514 0.00503 -0.0993 0.00555 -0.1037 C 0.00607 -0.10741 0.00625 -0.11898 0.00833 -0.12407 C 0.01163 -0.13194 0.01822 -0.13842 0.02083 -0.14629 C 0.02361 -0.15486 0.02534 -0.16713 0.03055 -0.17407 C 0.03854 -0.18472 0.0309 -0.16967 0.03888 -0.18333 C 0.04427 -0.19236 0.04566 -0.19722 0.05277 -0.2037 C 0.05329 -0.20555 0.05312 -0.20787 0.05416 -0.20926 C 0.05659 -0.2125 0.0625 -0.21666 0.0625 -0.21666 C 0.06388 -0.22245 0.06736 -0.2294 0.07083 -0.23333 C 0.07326 -0.23634 0.07916 -0.24074 0.07916 -0.24074 C 0.08559 -0.2537 0.08194 -0.2493 0.08888 -0.25555 C 0.0927 -0.26342 0.10138 -0.26921 0.10833 -0.27222 C 0.11163 -0.27893 0.11336 -0.28148 0.11944 -0.28148 " pathEditMode="relative" ptsTypes="fffffffffffffffA">
                                      <p:cBhvr>
                                        <p:cTn id="73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1898 C -0.00608 0.01157 -0.00521 0.00416 -0.00521 -0.00324 C -0.00521 -0.00509 -0.00643 -0.00695 -0.0066 -0.0088 C -0.00764 -0.02477 -0.00295 -0.05 -0.01493 -0.06065 C -0.01649 -0.06945 -0.01754 -0.07778 -0.0191 -0.08658 C -0.01979 -0.09028 -0.02188 -0.09769 -0.02188 -0.09769 C -0.0224 -0.10579 -0.0217 -0.11389 -0.02327 -0.12176 C -0.02413 -0.12616 -0.02691 -0.12917 -0.02882 -0.13287 C -0.03143 -0.13796 -0.03559 -0.15116 -0.03854 -0.15509 C -0.04688 -0.16621 -0.03941 -0.14653 -0.05104 -0.16991 C -0.05504 -0.17778 -0.0559 -0.18472 -0.06215 -0.19028 C -0.06684 -0.19977 -0.06979 -0.20972 -0.07604 -0.21806 C -0.07795 -0.22593 -0.08195 -0.22639 -0.08577 -0.23287 C -0.09115 -0.2419 -0.09254 -0.24676 -0.09965 -0.25324 C -0.10278 -0.25972 -0.1059 -0.26389 -0.11077 -0.26806 C -0.11545 -0.27732 -0.11215 -0.27246 -0.12188 -0.28102 C -0.12969 -0.28796 -0.13472 -0.29977 -0.14271 -0.30695 C -0.14705 -0.31551 -0.15538 -0.32292 -0.16215 -0.32732 C -0.1658 -0.32963 -0.16754 -0.33287 -0.17188 -0.33287 " pathEditMode="relative" ptsTypes="ffffffffffffffffffA">
                                      <p:cBhvr>
                                        <p:cTn id="76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14815E-6 C 0.00052 -0.01782 0.00017 -0.03587 0.00139 -0.0537 C 0.00208 -0.06388 0.00816 -0.07268 0.01111 -0.08148 C 0.01424 -0.09097 0.01667 -0.1081 0.02083 -0.11666 C 0.02726 -0.12962 0.03108 -0.14652 0.03472 -0.16111 C 0.03785 -0.17361 0.04236 -0.18425 0.04583 -0.19629 C 0.04879 -0.20671 0.04965 -0.21759 0.05695 -0.22407 C 0.05781 -0.22592 0.05833 -0.22824 0.05972 -0.22962 C 0.06094 -0.23078 0.06285 -0.23009 0.06389 -0.23148 C 0.07049 -0.24027 0.06997 -0.25046 0.07778 -0.2574 C 0.0783 -0.26041 0.07813 -0.26388 0.07917 -0.26666 C 0.08142 -0.27314 0.0875 -0.27777 0.07917 -0.27036 C 0.0816 -0.28009 0.07934 -0.27476 0.08889 -0.28333 C 0.09028 -0.28449 0.09167 -0.28587 0.09306 -0.28703 C 0.09445 -0.28819 0.09722 -0.29074 0.09722 -0.29074 C 0.09913 -0.29444 0.10087 -0.29814 0.10278 -0.30185 C 0.10469 -0.30555 0.11111 -0.30925 0.11111 -0.30925 C 0.11719 -0.32129 0.12274 -0.33819 0.13195 -0.34629 C 0.13281 -0.34814 0.13351 -0.35046 0.13472 -0.35185 C 0.13715 -0.35486 0.14306 -0.35925 0.14306 -0.35925 C 0.14445 -0.36481 0.15139 -0.37499 0.15556 -0.37777 C 0.16198 -0.38194 0.15799 -0.37731 0.16111 -0.38148 " pathEditMode="relative" ptsTypes="fffffffffffffffffffffA">
                                      <p:cBhvr>
                                        <p:cTn id="79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0.00243 -0.00972 0.00399 -0.01921 0.00833 -0.02778 C 0.00695 -0.0419 0.00816 -0.05046 0.00695 -0.06482 C 0.0092 -0.07361 0.01129 -0.07917 0.01389 -0.08704 C 0.01806 -0.09977 0.01788 -0.10324 0.02361 -0.11482 C 0.02448 -0.11644 0.02431 -0.11875 0.025 -0.12037 C 0.02656 -0.12431 0.02952 -0.12732 0.03056 -0.13148 C 0.03142 -0.13519 0.03333 -0.14259 0.03333 -0.14259 C 0.03472 -0.15625 0.03577 -0.16991 0.0375 -0.18333 C 0.0382 -0.1882 0.03767 -0.19352 0.03889 -0.19815 C 0.0408 -0.20556 0.05365 -0.22546 0.05833 -0.22963 C 0.06077 -0.23935 0.05886 -0.23357 0.06528 -0.2463 C 0.06858 -0.25301 0.06875 -0.26158 0.07222 -0.26852 C 0.07396 -0.27963 0.07517 -0.2912 0.07778 -0.30185 C 0.0783 -0.30671 0.07795 -0.31204 0.07917 -0.31667 C 0.0809 -0.32292 0.08472 -0.32778 0.0875 -0.33333 C 0.08837 -0.33495 0.08802 -0.33727 0.08889 -0.33889 C 0.08993 -0.34074 0.09167 -0.34144 0.09306 -0.34259 C 0.09583 -0.34815 0.09861 -0.3537 0.10139 -0.35926 C 0.1059 -0.36829 0.09896 -0.36158 0.10556 -0.37037 C 0.11354 -0.38102 0.1059 -0.36597 0.11389 -0.37963 C 0.11597 -0.3831 0.11702 -0.3875 0.11945 -0.39074 C 0.12083 -0.39259 0.12205 -0.39468 0.12361 -0.3963 C 0.12622 -0.39908 0.13195 -0.4037 0.13195 -0.4037 C 0.13472 -0.41458 0.13125 -0.40463 0.1375 -0.41296 C 0.14149 -0.41829 0.14375 -0.42338 0.14861 -0.42778 C 0.15104 -0.4375 0.14879 -0.43218 0.15833 -0.44074 C 0.15972 -0.4419 0.1625 -0.44445 0.1625 -0.44445 C 0.16302 -0.4463 0.16285 -0.44861 0.16389 -0.45 C 0.16493 -0.45139 0.16667 -0.45093 0.16806 -0.45185 C 0.17309 -0.45509 0.17517 -0.46065 0.18056 -0.46296 C 0.18559 -0.47292 0.19566 -0.47408 0.20417 -0.47593 C 0.21441 -0.48495 0.20208 -0.47546 0.225 -0.48148 C 0.22847 -0.48241 0.23125 -0.48588 0.23472 -0.48704 C 0.24931 -0.5 0.26233 -0.49815 0.28056 -0.49815 " pathEditMode="relative" ptsTypes="ffffffffffffffffffffffffffffffffffA">
                                      <p:cBhvr>
                                        <p:cTn id="82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1528 C 0.0026 0.00487 0.00208 -0.00578 0.00174 -0.0162 C 0.00122 -0.03587 0.00122 -0.05578 0.00035 -0.07546 C -5.55556E-7 -0.08263 -0.00972 -0.10046 -0.01215 -0.10694 C -0.01371 -0.11087 -0.01771 -0.11805 -0.01771 -0.11805 C -0.02153 -0.13865 -0.02465 -0.15995 -0.03437 -0.17731 C -0.03889 -0.1956 -0.03125 -0.16759 -0.03993 -0.18842 C -0.04132 -0.19189 -0.04115 -0.19629 -0.04271 -0.19953 C -0.04358 -0.20138 -0.04462 -0.20324 -0.04549 -0.20509 C -0.04653 -0.21064 -0.0467 -0.21643 -0.04826 -0.22175 C -0.04983 -0.22685 -0.05382 -0.23657 -0.05382 -0.23657 C -0.05573 -0.24884 -0.05608 -0.26157 -0.05799 -0.27361 C -0.06007 -0.28657 -0.06528 -0.29537 -0.0691 -0.30694 C -0.07396 -0.32175 -0.07847 -0.33425 -0.08715 -0.34583 C -0.09028 -0.35833 -0.08594 -0.34467 -0.09271 -0.35509 C -0.09844 -0.36388 -0.0993 -0.36898 -0.1066 -0.37546 C -0.11406 -0.39027 -0.10434 -0.37245 -0.11354 -0.38472 C -0.11719 -0.38958 -0.11962 -0.39652 -0.12326 -0.40138 C -0.125 -0.4037 -0.13055 -0.40856 -0.13299 -0.41064 C -0.13628 -0.41736 -0.13924 -0.41736 -0.1441 -0.42175 C -0.14844 -0.43055 -0.14531 -0.42662 -0.15521 -0.43101 C -0.15833 -0.4324 -0.16076 -0.43587 -0.16354 -0.43842 C -0.16684 -0.44143 -0.17222 -0.44421 -0.17604 -0.44583 C -0.17552 -0.44837 -0.17413 -0.45092 -0.17465 -0.45324 C -0.17708 -0.46273 -0.20139 -0.46064 -0.20382 -0.46064 " pathEditMode="relative" ptsTypes="ffffffffffffffffffffffffA">
                                      <p:cBhvr>
                                        <p:cTn id="85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C -0.0014 -0.00995 -0.00365 -0.01967 -0.00417 -0.02963 C -0.00539 -0.05601 -0.00417 -0.08125 -0.01528 -0.1037 C -0.0191 -0.11134 -0.01893 -0.11875 -0.02501 -0.12407 C -0.03299 -0.14004 -0.0224 -0.12129 -0.03195 -0.13148 C -0.03334 -0.13287 -0.03351 -0.13541 -0.03473 -0.13703 C -0.03594 -0.13865 -0.03751 -0.13958 -0.0389 -0.14074 C -0.04532 -0.1537 -0.04167 -0.1493 -0.04862 -0.15555 C -0.04949 -0.1574 -0.05018 -0.15972 -0.0514 -0.16111 C -0.05383 -0.16412 -0.05973 -0.16851 -0.05973 -0.16851 C -0.0606 -0.17037 -0.06129 -0.17268 -0.06251 -0.17407 C -0.06494 -0.17708 -0.07084 -0.18148 -0.07084 -0.18148 C -0.07292 -0.18541 -0.07605 -0.18842 -0.07778 -0.19259 C -0.08004 -0.19791 -0.08091 -0.20555 -0.08334 -0.21111 C -0.09028 -0.228 -0.08629 -0.21689 -0.09306 -0.22777 C -0.104 -0.24537 -0.0889 -0.22222 -0.09723 -0.23888 C -0.10018 -0.24467 -0.104 -0.24976 -0.10695 -0.25555 C -0.10921 -0.25995 -0.11528 -0.26666 -0.11528 -0.26666 C -0.11719 -0.27453 -0.12119 -0.275 -0.12501 -0.28148 C -0.13039 -0.29074 -0.13299 -0.30092 -0.14028 -0.3074 C -0.14445 -0.31574 -0.14758 -0.32268 -0.15278 -0.32963 C -0.15556 -0.3405 -0.15209 -0.33055 -0.15834 -0.33888 C -0.16372 -0.34606 -0.16181 -0.35254 -0.16945 -0.35925 C -0.17692 -0.37407 -0.16719 -0.35625 -0.1764 -0.36851 C -0.17987 -0.37314 -0.1823 -0.38078 -0.18612 -0.38518 C -0.18855 -0.38819 -0.19167 -0.39004 -0.19445 -0.39259 C -0.19601 -0.39398 -0.19688 -0.39675 -0.19862 -0.39814 C -0.20035 -0.3993 -0.20226 -0.3993 -0.20417 -0.4 C -0.20695 -0.40115 -0.21251 -0.4037 -0.21251 -0.4037 C -0.21598 -0.41064 -0.22188 -0.41412 -0.22778 -0.41666 C -0.23195 -0.42222 -0.23542 -0.42338 -0.24028 -0.42777 C -0.24219 -0.43564 -0.24324 -0.43356 -0.24723 -0.43888 " pathEditMode="relative" ptsTypes="fffffffffffffffffffffffffffffffA">
                                      <p:cBhvr>
                                        <p:cTn id="88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0.00156 -0.00602 0.004 -0.01065 0.00556 -0.01667 C 0.00729 -0.0412 0.00712 -0.03194 0.01111 -0.04815 C 0.01233 -0.06296 0.01406 -0.07639 0.01667 -0.09074 C 0.01736 -0.10046 0.01806 -0.11435 0.02084 -0.12407 C 0.02136 -0.12616 0.02292 -0.12755 0.02361 -0.12963 C 0.02483 -0.1331 0.02483 -0.1375 0.02639 -0.14074 C 0.0283 -0.14444 0.03091 -0.14768 0.03195 -0.15185 C 0.03386 -0.15926 0.03611 -0.16296 0.04028 -0.16852 C 0.04271 -0.17824 0.04618 -0.18866 0.05278 -0.19444 C 0.05591 -0.20671 0.06007 -0.21805 0.06389 -0.22963 C 0.0665 -0.2375 0.06667 -0.24514 0.07084 -0.25185 C 0.07309 -0.25555 0.075 -0.25972 0.07778 -0.26296 C 0.08021 -0.26597 0.08611 -0.27037 0.08611 -0.27037 C 0.09132 -0.28079 0.1 -0.28403 0.10834 -0.28889 C 0.11441 -0.29236 0.12014 -0.29722 0.12639 -0.3 C 0.13143 -0.30671 0.1375 -0.31065 0.14445 -0.31296 C 0.14636 -0.3206 0.14896 -0.32361 0.15278 -0.32963 C 0.15729 -0.3368 0.154 -0.33935 0.16111 -0.34259 C 0.16788 -0.35602 0.16372 -0.35162 0.17222 -0.35741 C 0.18021 -0.37338 0.16962 -0.35463 0.17917 -0.36481 C 0.18281 -0.36875 0.18125 -0.37106 0.18334 -0.37593 C 0.18854 -0.38819 0.18681 -0.38565 0.19445 -0.39074 C 0.19531 -0.39259 0.19792 -0.39421 0.19722 -0.3963 C 0.19653 -0.39815 0.19375 -0.39259 0.19306 -0.39444 C 0.19132 -0.3993 0.19896 -0.40139 0.2 -0.40185 C 0.20243 -0.4118 0.20139 -0.41273 0.20695 -0.41852 C 0.20955 -0.4213 0.2125 -0.42338 0.21528 -0.42593 C 0.21667 -0.42708 0.21945 -0.42963 0.21945 -0.42963 C 0.22205 -0.44028 0.21858 -0.43148 0.225 -0.43704 C 0.22656 -0.43843 0.22743 -0.44143 0.22917 -0.44259 C 0.24254 -0.45255 0.23438 -0.44213 0.23889 -0.44815 " pathEditMode="relative" ptsTypes="fffffffffffffffffffffffffffffffA">
                                      <p:cBhvr>
                                        <p:cTn id="91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/>
      <p:bldP spid="25608" grpId="0" animBg="1"/>
      <p:bldP spid="25609" grpId="0" animBg="1"/>
      <p:bldP spid="25610" grpId="0" animBg="1"/>
      <p:bldP spid="25611" grpId="0" animBg="1"/>
      <p:bldP spid="25612" grpId="0"/>
      <p:bldP spid="25613" grpId="0" animBg="1"/>
      <p:bldP spid="25613" grpId="1" animBg="1"/>
      <p:bldP spid="25614" grpId="0" animBg="1"/>
      <p:bldP spid="25614" grpId="1" animBg="1"/>
      <p:bldP spid="25615" grpId="0" animBg="1"/>
      <p:bldP spid="25615" grpId="1" animBg="1"/>
      <p:bldP spid="25616" grpId="0" animBg="1"/>
      <p:bldP spid="25616" grpId="1" animBg="1"/>
      <p:bldP spid="25617" grpId="0" animBg="1"/>
      <p:bldP spid="25617" grpId="1" animBg="1"/>
      <p:bldP spid="25618" grpId="0" animBg="1"/>
      <p:bldP spid="25618" grpId="1" animBg="1"/>
      <p:bldP spid="25619" grpId="0" animBg="1"/>
      <p:bldP spid="25619" grpId="1" animBg="1"/>
      <p:bldP spid="25620" grpId="0" animBg="1"/>
      <p:bldP spid="25620" grpId="1" animBg="1"/>
      <p:bldP spid="25621" grpId="0" animBg="1"/>
      <p:bldP spid="25621" grpId="1" animBg="1"/>
      <p:bldP spid="256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Dust Removal – </a:t>
            </a:r>
            <a:r>
              <a:rPr lang="en-US" sz="3200" dirty="0" smtClean="0">
                <a:solidFill>
                  <a:schemeClr val="tx1"/>
                </a:solidFill>
              </a:rPr>
              <a:t>Smokestacks and Air Purifiers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400" y="2016231"/>
            <a:ext cx="3657600" cy="304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Opposite Charged plates attract charged and uncharged particles, thereby purifying the air.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4191000" cy="33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Photocopiers - Xerography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How Photocopiers Work      - YouTube  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1676400"/>
            <a:ext cx="6400800" cy="4480560"/>
          </a:xfrm>
        </p:spPr>
      </p:pic>
      <p:sp>
        <p:nvSpPr>
          <p:cNvPr id="3" name="TextBox 2"/>
          <p:cNvSpPr txBox="1"/>
          <p:nvPr/>
        </p:nvSpPr>
        <p:spPr>
          <a:xfrm>
            <a:off x="388074" y="6262611"/>
            <a:ext cx="5301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http://www.youtube.com/watch?v=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HFxo4j1EWsA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Photocopiers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8836"/>
            <a:ext cx="7770813" cy="3657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Copy machines </a:t>
            </a:r>
            <a:r>
              <a:rPr lang="en-US" sz="3600" dirty="0" smtClean="0">
                <a:solidFill>
                  <a:srgbClr val="FF0000"/>
                </a:solidFill>
              </a:rPr>
              <a:t>use static to make ink get attracted to the areas where the paper to be copied is darker </a:t>
            </a:r>
            <a:r>
              <a:rPr lang="en-US" sz="3600" dirty="0" smtClean="0">
                <a:solidFill>
                  <a:schemeClr val="bg1"/>
                </a:solidFill>
              </a:rPr>
              <a:t>(i.e. words / images).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58" y="3733800"/>
            <a:ext cx="4038600" cy="2562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Electrostatic Painting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http://www.youtube.com/watch?v=zTwkJBtCcBA&amp;feature=related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3931138" cy="3946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AR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724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622401" y="2443187"/>
            <a:ext cx="1200150" cy="914400"/>
            <a:chOff x="1464" y="1476"/>
            <a:chExt cx="756" cy="576"/>
          </a:xfrm>
        </p:grpSpPr>
        <p:sp>
          <p:nvSpPr>
            <p:cNvPr id="9238" name="Rectangle 6"/>
            <p:cNvSpPr>
              <a:spLocks noChangeArrowheads="1"/>
            </p:cNvSpPr>
            <p:nvPr/>
          </p:nvSpPr>
          <p:spPr bwMode="auto">
            <a:xfrm>
              <a:off x="1464" y="1476"/>
              <a:ext cx="756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7"/>
            <p:cNvSpPr>
              <a:spLocks noChangeArrowheads="1"/>
            </p:cNvSpPr>
            <p:nvPr/>
          </p:nvSpPr>
          <p:spPr bwMode="auto">
            <a:xfrm>
              <a:off x="1464" y="1608"/>
              <a:ext cx="240" cy="4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762101" y="3357587"/>
            <a:ext cx="4762500" cy="1276350"/>
            <a:chOff x="1552" y="2052"/>
            <a:chExt cx="3000" cy="804"/>
          </a:xfrm>
        </p:grpSpPr>
        <p:sp>
          <p:nvSpPr>
            <p:cNvPr id="9232" name="Line 8"/>
            <p:cNvSpPr>
              <a:spLocks noChangeShapeType="1"/>
            </p:cNvSpPr>
            <p:nvPr/>
          </p:nvSpPr>
          <p:spPr bwMode="auto">
            <a:xfrm>
              <a:off x="1572" y="2052"/>
              <a:ext cx="0" cy="52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3" name="Line 9"/>
            <p:cNvSpPr>
              <a:spLocks noChangeShapeType="1"/>
            </p:cNvSpPr>
            <p:nvPr/>
          </p:nvSpPr>
          <p:spPr bwMode="auto">
            <a:xfrm flipH="1" flipV="1">
              <a:off x="1552" y="2572"/>
              <a:ext cx="1104" cy="12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4" name="Line 10"/>
            <p:cNvSpPr>
              <a:spLocks noChangeShapeType="1"/>
            </p:cNvSpPr>
            <p:nvPr/>
          </p:nvSpPr>
          <p:spPr bwMode="auto">
            <a:xfrm flipH="1">
              <a:off x="2672" y="2444"/>
              <a:ext cx="0" cy="28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5" name="Line 11"/>
            <p:cNvSpPr>
              <a:spLocks noChangeShapeType="1"/>
            </p:cNvSpPr>
            <p:nvPr/>
          </p:nvSpPr>
          <p:spPr bwMode="auto">
            <a:xfrm>
              <a:off x="2832" y="2328"/>
              <a:ext cx="0" cy="52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6" name="Line 12"/>
            <p:cNvSpPr>
              <a:spLocks noChangeShapeType="1"/>
            </p:cNvSpPr>
            <p:nvPr/>
          </p:nvSpPr>
          <p:spPr bwMode="auto">
            <a:xfrm flipH="1">
              <a:off x="2824" y="2596"/>
              <a:ext cx="1728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7" name="Line 13"/>
            <p:cNvSpPr>
              <a:spLocks noChangeShapeType="1"/>
            </p:cNvSpPr>
            <p:nvPr/>
          </p:nvSpPr>
          <p:spPr bwMode="auto">
            <a:xfrm flipH="1">
              <a:off x="4528" y="2200"/>
              <a:ext cx="12" cy="39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822551" y="2443187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828901" y="2659087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835251" y="2570187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860651" y="2500337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924151" y="2582887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09600" y="228600"/>
            <a:ext cx="4339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00FF00"/>
                </a:solidFill>
              </a:rPr>
              <a:t>Spraying a Car</a:t>
            </a:r>
            <a:endParaRPr lang="en-US" sz="3600" dirty="0">
              <a:solidFill>
                <a:srgbClr val="00FF00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299460" y="304801"/>
            <a:ext cx="4192353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FF3300"/>
                </a:solidFill>
              </a:rPr>
              <a:t>Metal body of the car is submerged in substance gives it a </a:t>
            </a:r>
            <a:r>
              <a:rPr lang="en-GB" sz="2800" dirty="0" smtClean="0">
                <a:solidFill>
                  <a:srgbClr val="FF3300"/>
                </a:solidFill>
              </a:rPr>
              <a:t>negative</a:t>
            </a:r>
            <a:r>
              <a:rPr lang="en-GB" sz="2800" dirty="0" smtClean="0">
                <a:solidFill>
                  <a:srgbClr val="FF3300"/>
                </a:solidFill>
              </a:rPr>
              <a:t> </a:t>
            </a:r>
            <a:r>
              <a:rPr lang="en-GB" sz="2800" dirty="0" smtClean="0">
                <a:solidFill>
                  <a:srgbClr val="FF3300"/>
                </a:solidFill>
              </a:rPr>
              <a:t>charge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67544" y="2420888"/>
            <a:ext cx="2019300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</a:rPr>
              <a:t>Paint is charged </a:t>
            </a:r>
            <a:r>
              <a:rPr lang="en-GB" sz="2800" dirty="0" smtClean="0">
                <a:solidFill>
                  <a:srgbClr val="FF0000"/>
                </a:solidFill>
              </a:rPr>
              <a:t>Positive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with </a:t>
            </a:r>
            <a:r>
              <a:rPr lang="en-GB" sz="2800" dirty="0" smtClean="0">
                <a:solidFill>
                  <a:srgbClr val="FF0000"/>
                </a:solidFill>
              </a:rPr>
              <a:t>Spray gun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838200" y="4953000"/>
            <a:ext cx="8305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0000"/>
                </a:solidFill>
              </a:rPr>
              <a:t>No paint is wasted</a:t>
            </a:r>
            <a:r>
              <a:rPr lang="en-GB" sz="2400" dirty="0">
                <a:solidFill>
                  <a:srgbClr val="FFCCFF"/>
                </a:solidFill>
              </a:rPr>
              <a:t> as the positive car attracts the negative </a:t>
            </a:r>
            <a:r>
              <a:rPr lang="en-GB" sz="2400" dirty="0" smtClean="0">
                <a:solidFill>
                  <a:srgbClr val="FFCCFF"/>
                </a:solidFill>
              </a:rPr>
              <a:t>paint. Ensures a uniform layer.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solidFill>
                  <a:srgbClr val="FFCCFF"/>
                </a:solidFill>
              </a:rPr>
              <a:t>Electrostatic </a:t>
            </a:r>
            <a:r>
              <a:rPr lang="en-GB" sz="2400" dirty="0" smtClean="0">
                <a:solidFill>
                  <a:srgbClr val="FF0000"/>
                </a:solidFill>
              </a:rPr>
              <a:t>paint job is stronger and lasts longer </a:t>
            </a:r>
            <a:r>
              <a:rPr lang="en-GB" sz="2400" dirty="0" smtClean="0">
                <a:solidFill>
                  <a:srgbClr val="FFCCFF"/>
                </a:solidFill>
              </a:rPr>
              <a:t>than if it were just sprayed</a:t>
            </a:r>
            <a:endParaRPr lang="en-US" sz="2400" dirty="0">
              <a:solidFill>
                <a:srgbClr val="FFCC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26597 0.09722 " pathEditMode="relative" ptsTypes="AA">
                                      <p:cBhvr>
                                        <p:cTn id="48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7152 0.05648 " pathEditMode="relative" ptsTypes="AA">
                                      <p:cBhvr>
                                        <p:cTn id="50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6597 0.025 " pathEditMode="relative" ptsTypes="AA">
                                      <p:cBhvr>
                                        <p:cTn id="52" dur="5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 -0.03889 " pathEditMode="relative" ptsTypes="AA">
                                      <p:cBhvr>
                                        <p:cTn id="54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0.27918 -0.00833 " pathEditMode="relative" ptsTypes="AA">
                                      <p:cBhvr>
                                        <p:cTn id="56" dur="5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0" grpId="1" animBg="1"/>
      <p:bldP spid="24591" grpId="0" animBg="1"/>
      <p:bldP spid="24591" grpId="1" animBg="1"/>
      <p:bldP spid="24592" grpId="0" animBg="1"/>
      <p:bldP spid="24592" grpId="1" animBg="1"/>
      <p:bldP spid="24593" grpId="0" animBg="1"/>
      <p:bldP spid="24593" grpId="1" animBg="1"/>
      <p:bldP spid="24594" grpId="0" animBg="1"/>
      <p:bldP spid="24594" grpId="1" animBg="1"/>
      <p:bldP spid="24595" grpId="0"/>
      <p:bldP spid="24598" grpId="0" animBg="1"/>
      <p:bldP spid="24599" grpId="0" animBg="1"/>
      <p:bldP spid="24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Fabric Softeners: Static Cling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9499" y="1600200"/>
            <a:ext cx="3636962" cy="45307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Fabric softeners work by </a:t>
            </a:r>
            <a:r>
              <a:rPr lang="en-US" sz="2400" dirty="0" smtClean="0">
                <a:solidFill>
                  <a:srgbClr val="FF0000"/>
                </a:solidFill>
              </a:rPr>
              <a:t>coating the surface of the cloth fibers with a thin layer of chemicals </a:t>
            </a:r>
            <a:r>
              <a:rPr lang="en-US" sz="2400" dirty="0" smtClean="0">
                <a:solidFill>
                  <a:schemeClr val="bg1"/>
                </a:solidFill>
              </a:rPr>
              <a:t>so that the </a:t>
            </a:r>
            <a:r>
              <a:rPr lang="en-US" sz="2400" dirty="0" smtClean="0">
                <a:solidFill>
                  <a:srgbClr val="FF0000"/>
                </a:solidFill>
              </a:rPr>
              <a:t>clothes appear to all be made out of the same material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Like charges repel </a:t>
            </a:r>
            <a:r>
              <a:rPr lang="en-US" sz="2400" dirty="0" smtClean="0">
                <a:solidFill>
                  <a:schemeClr val="bg1"/>
                </a:solidFill>
              </a:rPr>
              <a:t>– no static cling!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62200"/>
            <a:ext cx="3755485" cy="298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262</Words>
  <Application>Microsoft Macintosh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Folio</vt:lpstr>
      <vt:lpstr>Practical Applications of Static Electricity</vt:lpstr>
      <vt:lpstr>Dust Removal – Smokestacks and Air Purifiers</vt:lpstr>
      <vt:lpstr>PowerPoint Presentation</vt:lpstr>
      <vt:lpstr>Dust Removal – Smokestacks and Air Purifiers</vt:lpstr>
      <vt:lpstr>Photocopiers - Xerography</vt:lpstr>
      <vt:lpstr>Photocopiers</vt:lpstr>
      <vt:lpstr>Electrostatic Painting</vt:lpstr>
      <vt:lpstr>PowerPoint Presentation</vt:lpstr>
      <vt:lpstr>Fabric Softeners: Static Cling</vt:lpstr>
      <vt:lpstr>Static Cling Window Decals</vt:lpstr>
    </vt:vector>
  </TitlesOfParts>
  <Company>Halton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Applications of Static Electricity</dc:title>
  <dc:creator>Gemma Warner-Savio</dc:creator>
  <cp:lastModifiedBy>Gemma Warner-Savio</cp:lastModifiedBy>
  <cp:revision>7</cp:revision>
  <dcterms:created xsi:type="dcterms:W3CDTF">2012-10-29T13:02:33Z</dcterms:created>
  <dcterms:modified xsi:type="dcterms:W3CDTF">2015-04-07T13:54:59Z</dcterms:modified>
</cp:coreProperties>
</file>